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26"/>
  </p:notesMasterIdLst>
  <p:handoutMasterIdLst>
    <p:handoutMasterId r:id="rId27"/>
  </p:handoutMasterIdLst>
  <p:sldIdLst>
    <p:sldId id="256" r:id="rId3"/>
    <p:sldId id="267" r:id="rId4"/>
    <p:sldId id="312" r:id="rId5"/>
    <p:sldId id="307" r:id="rId6"/>
    <p:sldId id="308" r:id="rId7"/>
    <p:sldId id="273" r:id="rId8"/>
    <p:sldId id="298" r:id="rId9"/>
    <p:sldId id="299" r:id="rId10"/>
    <p:sldId id="296" r:id="rId11"/>
    <p:sldId id="297" r:id="rId12"/>
    <p:sldId id="300" r:id="rId13"/>
    <p:sldId id="301" r:id="rId14"/>
    <p:sldId id="311" r:id="rId15"/>
    <p:sldId id="309" r:id="rId16"/>
    <p:sldId id="314" r:id="rId17"/>
    <p:sldId id="286" r:id="rId18"/>
    <p:sldId id="315" r:id="rId19"/>
    <p:sldId id="316" r:id="rId20"/>
    <p:sldId id="317" r:id="rId21"/>
    <p:sldId id="305" r:id="rId22"/>
    <p:sldId id="313" r:id="rId23"/>
    <p:sldId id="261" r:id="rId24"/>
    <p:sldId id="271" r:id="rId2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82" autoAdjust="0"/>
    <p:restoredTop sz="94697"/>
  </p:normalViewPr>
  <p:slideViewPr>
    <p:cSldViewPr>
      <p:cViewPr varScale="1">
        <p:scale>
          <a:sx n="107" d="100"/>
          <a:sy n="107" d="100"/>
        </p:scale>
        <p:origin x="7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Henry\Documents\Graduate%20study\Semester%204\Data%20Analytics\Project\project%20dataset\Adjusted%20Datase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2007-2016</a:t>
            </a:r>
            <a:r>
              <a:rPr lang="zh-CN"/>
              <a:t> </a:t>
            </a:r>
            <a:r>
              <a:rPr lang="en-US"/>
              <a:t>US</a:t>
            </a:r>
            <a:r>
              <a:rPr lang="zh-CN"/>
              <a:t> </a:t>
            </a:r>
            <a:r>
              <a:rPr lang="en-US"/>
              <a:t>POPULATION</a:t>
            </a:r>
            <a:r>
              <a:rPr lang="zh-CN"/>
              <a:t> </a:t>
            </a:r>
            <a:r>
              <a:rPr lang="en-US"/>
              <a:t>by</a:t>
            </a:r>
            <a:r>
              <a:rPr lang="zh-CN"/>
              <a:t> </a:t>
            </a:r>
            <a:r>
              <a:rPr lang="en-US"/>
              <a:t>states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'population (2)'!$A$2:$A$52</c:f>
              <c:strCache>
                <c:ptCount val="51"/>
                <c:pt idx="0">
                  <c:v>CA</c:v>
                </c:pt>
                <c:pt idx="1">
                  <c:v>TX</c:v>
                </c:pt>
                <c:pt idx="2">
                  <c:v>FL</c:v>
                </c:pt>
                <c:pt idx="3">
                  <c:v>NY</c:v>
                </c:pt>
                <c:pt idx="4">
                  <c:v>IL</c:v>
                </c:pt>
                <c:pt idx="5">
                  <c:v>PA</c:v>
                </c:pt>
                <c:pt idx="6">
                  <c:v>OH</c:v>
                </c:pt>
                <c:pt idx="7">
                  <c:v>GA</c:v>
                </c:pt>
                <c:pt idx="8">
                  <c:v>NC</c:v>
                </c:pt>
                <c:pt idx="9">
                  <c:v>MI</c:v>
                </c:pt>
                <c:pt idx="10">
                  <c:v>NJ</c:v>
                </c:pt>
                <c:pt idx="11">
                  <c:v>VA</c:v>
                </c:pt>
                <c:pt idx="12">
                  <c:v>WA</c:v>
                </c:pt>
                <c:pt idx="13">
                  <c:v>AZ</c:v>
                </c:pt>
                <c:pt idx="14">
                  <c:v>MA</c:v>
                </c:pt>
                <c:pt idx="15">
                  <c:v>TN</c:v>
                </c:pt>
                <c:pt idx="16">
                  <c:v>IN</c:v>
                </c:pt>
                <c:pt idx="17">
                  <c:v>MO</c:v>
                </c:pt>
                <c:pt idx="18">
                  <c:v>MD</c:v>
                </c:pt>
                <c:pt idx="19">
                  <c:v>WI</c:v>
                </c:pt>
                <c:pt idx="20">
                  <c:v>CO</c:v>
                </c:pt>
                <c:pt idx="21">
                  <c:v>MN</c:v>
                </c:pt>
                <c:pt idx="22">
                  <c:v>SC</c:v>
                </c:pt>
                <c:pt idx="23">
                  <c:v>AL</c:v>
                </c:pt>
                <c:pt idx="24">
                  <c:v>LA</c:v>
                </c:pt>
                <c:pt idx="25">
                  <c:v>KY</c:v>
                </c:pt>
                <c:pt idx="26">
                  <c:v>OR</c:v>
                </c:pt>
                <c:pt idx="27">
                  <c:v>OK</c:v>
                </c:pt>
                <c:pt idx="28">
                  <c:v>CT</c:v>
                </c:pt>
                <c:pt idx="29">
                  <c:v>IA</c:v>
                </c:pt>
                <c:pt idx="30">
                  <c:v>UT</c:v>
                </c:pt>
                <c:pt idx="31">
                  <c:v>MS</c:v>
                </c:pt>
                <c:pt idx="32">
                  <c:v>AR</c:v>
                </c:pt>
                <c:pt idx="33">
                  <c:v>NV</c:v>
                </c:pt>
                <c:pt idx="34">
                  <c:v>KS</c:v>
                </c:pt>
                <c:pt idx="35">
                  <c:v>NM</c:v>
                </c:pt>
                <c:pt idx="36">
                  <c:v>NE</c:v>
                </c:pt>
                <c:pt idx="37">
                  <c:v>WV</c:v>
                </c:pt>
                <c:pt idx="38">
                  <c:v>ID</c:v>
                </c:pt>
                <c:pt idx="39">
                  <c:v>HI</c:v>
                </c:pt>
                <c:pt idx="40">
                  <c:v>NH</c:v>
                </c:pt>
                <c:pt idx="41">
                  <c:v>ME</c:v>
                </c:pt>
                <c:pt idx="42">
                  <c:v>RI</c:v>
                </c:pt>
                <c:pt idx="43">
                  <c:v>MT</c:v>
                </c:pt>
                <c:pt idx="44">
                  <c:v>DE</c:v>
                </c:pt>
                <c:pt idx="45">
                  <c:v>SD</c:v>
                </c:pt>
                <c:pt idx="46">
                  <c:v>ND</c:v>
                </c:pt>
                <c:pt idx="47">
                  <c:v>AK</c:v>
                </c:pt>
                <c:pt idx="48">
                  <c:v>DC</c:v>
                </c:pt>
                <c:pt idx="49">
                  <c:v>VT</c:v>
                </c:pt>
                <c:pt idx="50">
                  <c:v>WY</c:v>
                </c:pt>
              </c:strCache>
            </c:strRef>
          </c:cat>
          <c:val>
            <c:numRef>
              <c:f>'population (2)'!$L$2:$L$52</c:f>
              <c:numCache>
                <c:formatCode>0.00,,\ "M"</c:formatCode>
                <c:ptCount val="51"/>
                <c:pt idx="0">
                  <c:v>39250017</c:v>
                </c:pt>
                <c:pt idx="1">
                  <c:v>27862596</c:v>
                </c:pt>
                <c:pt idx="2">
                  <c:v>20612439</c:v>
                </c:pt>
                <c:pt idx="3">
                  <c:v>19745289</c:v>
                </c:pt>
                <c:pt idx="4">
                  <c:v>12801539</c:v>
                </c:pt>
                <c:pt idx="5">
                  <c:v>12784227</c:v>
                </c:pt>
                <c:pt idx="6">
                  <c:v>11614373</c:v>
                </c:pt>
                <c:pt idx="7">
                  <c:v>10310371</c:v>
                </c:pt>
                <c:pt idx="8">
                  <c:v>10146788</c:v>
                </c:pt>
                <c:pt idx="9">
                  <c:v>9928300</c:v>
                </c:pt>
                <c:pt idx="10">
                  <c:v>8944469</c:v>
                </c:pt>
                <c:pt idx="11">
                  <c:v>8411808</c:v>
                </c:pt>
                <c:pt idx="12">
                  <c:v>7288000</c:v>
                </c:pt>
                <c:pt idx="13">
                  <c:v>6931071</c:v>
                </c:pt>
                <c:pt idx="14">
                  <c:v>6811779</c:v>
                </c:pt>
                <c:pt idx="15">
                  <c:v>6651194</c:v>
                </c:pt>
                <c:pt idx="16">
                  <c:v>6633053</c:v>
                </c:pt>
                <c:pt idx="17">
                  <c:v>6093000</c:v>
                </c:pt>
                <c:pt idx="18">
                  <c:v>6016447</c:v>
                </c:pt>
                <c:pt idx="19">
                  <c:v>5778708</c:v>
                </c:pt>
                <c:pt idx="20">
                  <c:v>5540545</c:v>
                </c:pt>
                <c:pt idx="21">
                  <c:v>5519952</c:v>
                </c:pt>
                <c:pt idx="22">
                  <c:v>4961119</c:v>
                </c:pt>
                <c:pt idx="23">
                  <c:v>4863300</c:v>
                </c:pt>
                <c:pt idx="24">
                  <c:v>4681666</c:v>
                </c:pt>
                <c:pt idx="25">
                  <c:v>4436974</c:v>
                </c:pt>
                <c:pt idx="26">
                  <c:v>4093465</c:v>
                </c:pt>
                <c:pt idx="27">
                  <c:v>3923561</c:v>
                </c:pt>
                <c:pt idx="28">
                  <c:v>3576452</c:v>
                </c:pt>
                <c:pt idx="29">
                  <c:v>3134693</c:v>
                </c:pt>
                <c:pt idx="30">
                  <c:v>3051217</c:v>
                </c:pt>
                <c:pt idx="31">
                  <c:v>2988726</c:v>
                </c:pt>
                <c:pt idx="32">
                  <c:v>2988248</c:v>
                </c:pt>
                <c:pt idx="33">
                  <c:v>2940058</c:v>
                </c:pt>
                <c:pt idx="34">
                  <c:v>2907289</c:v>
                </c:pt>
                <c:pt idx="35">
                  <c:v>2081015</c:v>
                </c:pt>
                <c:pt idx="36">
                  <c:v>1907116</c:v>
                </c:pt>
                <c:pt idx="37">
                  <c:v>1831102</c:v>
                </c:pt>
                <c:pt idx="38">
                  <c:v>1683140</c:v>
                </c:pt>
                <c:pt idx="39">
                  <c:v>1428557</c:v>
                </c:pt>
                <c:pt idx="40">
                  <c:v>1334795</c:v>
                </c:pt>
                <c:pt idx="41">
                  <c:v>1331479</c:v>
                </c:pt>
                <c:pt idx="42">
                  <c:v>1056426</c:v>
                </c:pt>
                <c:pt idx="43">
                  <c:v>1042520</c:v>
                </c:pt>
                <c:pt idx="44">
                  <c:v>952065</c:v>
                </c:pt>
                <c:pt idx="45">
                  <c:v>865454</c:v>
                </c:pt>
                <c:pt idx="46">
                  <c:v>757952</c:v>
                </c:pt>
                <c:pt idx="47">
                  <c:v>741894</c:v>
                </c:pt>
                <c:pt idx="48">
                  <c:v>681170</c:v>
                </c:pt>
                <c:pt idx="49">
                  <c:v>624594</c:v>
                </c:pt>
                <c:pt idx="50">
                  <c:v>585501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EB2-9E4D-AA34-4A11BD7ED31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marker val="1"/>
        <c:smooth val="0"/>
        <c:axId val="-265867680"/>
        <c:axId val="-265872032"/>
      </c:lineChart>
      <c:lineChart>
        <c:grouping val="stacked"/>
        <c:varyColors val="0"/>
        <c:ser>
          <c:idx val="1"/>
          <c:order val="1"/>
          <c:tx>
            <c:v>Rate</c:v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2"/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'population (2)'!$B$2:$B$52</c:f>
              <c:numCache>
                <c:formatCode>0.00%</c:formatCode>
                <c:ptCount val="51"/>
                <c:pt idx="0">
                  <c:v>8.3472776909435678E-2</c:v>
                </c:pt>
                <c:pt idx="1">
                  <c:v>0.16884577082328536</c:v>
                </c:pt>
                <c:pt idx="2">
                  <c:v>0.12772542429409786</c:v>
                </c:pt>
                <c:pt idx="3">
                  <c:v>1.6604834622773047E-2</c:v>
                </c:pt>
                <c:pt idx="4">
                  <c:v>1.7310648834762963E-3</c:v>
                </c:pt>
                <c:pt idx="5">
                  <c:v>2.0898011751777655E-2</c:v>
                </c:pt>
                <c:pt idx="6">
                  <c:v>8.1207796497036015E-3</c:v>
                </c:pt>
                <c:pt idx="7">
                  <c:v>8.1458933153453289E-2</c:v>
                </c:pt>
                <c:pt idx="8">
                  <c:v>0.1194511430511269</c:v>
                </c:pt>
                <c:pt idx="9">
                  <c:v>-1.2192703759195619E-2</c:v>
                </c:pt>
                <c:pt idx="10">
                  <c:v>3.5713810132719348E-2</c:v>
                </c:pt>
                <c:pt idx="11">
                  <c:v>8.9647862903314599E-2</c:v>
                </c:pt>
                <c:pt idx="12">
                  <c:v>0.12730451251272432</c:v>
                </c:pt>
                <c:pt idx="13">
                  <c:v>8.940717586774849E-2</c:v>
                </c:pt>
                <c:pt idx="14">
                  <c:v>4.8082901554404145E-2</c:v>
                </c:pt>
                <c:pt idx="15">
                  <c:v>7.7489501628256061E-2</c:v>
                </c:pt>
                <c:pt idx="16">
                  <c:v>4.5215078899477526E-2</c:v>
                </c:pt>
                <c:pt idx="17">
                  <c:v>3.0995170076130864E-2</c:v>
                </c:pt>
                <c:pt idx="18">
                  <c:v>6.7836099336876191E-2</c:v>
                </c:pt>
                <c:pt idx="19">
                  <c:v>5.578437013040756E-2</c:v>
                </c:pt>
                <c:pt idx="20">
                  <c:v>0.13166506090884192</c:v>
                </c:pt>
                <c:pt idx="21">
                  <c:v>6.3327481128662585E-2</c:v>
                </c:pt>
                <c:pt idx="22">
                  <c:v>0.12135145715685795</c:v>
                </c:pt>
                <c:pt idx="23">
                  <c:v>4.8598677333554122E-2</c:v>
                </c:pt>
                <c:pt idx="24">
                  <c:v>6.9820722548411582E-2</c:v>
                </c:pt>
                <c:pt idx="25">
                  <c:v>4.2453993841567679E-2</c:v>
                </c:pt>
                <c:pt idx="26">
                  <c:v>9.6574377899343603E-2</c:v>
                </c:pt>
                <c:pt idx="27">
                  <c:v>8.6201264275981362E-2</c:v>
                </c:pt>
                <c:pt idx="28">
                  <c:v>2.5172897235106129E-2</c:v>
                </c:pt>
                <c:pt idx="29">
                  <c:v>5.236277742210662E-2</c:v>
                </c:pt>
                <c:pt idx="30">
                  <c:v>0.14543944055776042</c:v>
                </c:pt>
                <c:pt idx="31">
                  <c:v>2.2932701012382078E-2</c:v>
                </c:pt>
                <c:pt idx="32">
                  <c:v>5.1387765930122994E-2</c:v>
                </c:pt>
                <c:pt idx="33">
                  <c:v>0.14499297439939682</c:v>
                </c:pt>
                <c:pt idx="34">
                  <c:v>4.7450520358583735E-2</c:v>
                </c:pt>
                <c:pt idx="35">
                  <c:v>5.7033693277547821E-2</c:v>
                </c:pt>
                <c:pt idx="36">
                  <c:v>7.7520238294333271E-2</c:v>
                </c:pt>
                <c:pt idx="37">
                  <c:v>1.0989411428237001E-2</c:v>
                </c:pt>
                <c:pt idx="38">
                  <c:v>0.12265840473038096</c:v>
                </c:pt>
                <c:pt idx="39">
                  <c:v>0.11882925866519636</c:v>
                </c:pt>
                <c:pt idx="40">
                  <c:v>1.3247878494818737E-2</c:v>
                </c:pt>
                <c:pt idx="41">
                  <c:v>1.0757544932544249E-2</c:v>
                </c:pt>
                <c:pt idx="42">
                  <c:v>1.3431165042193953E-3</c:v>
                </c:pt>
                <c:pt idx="43">
                  <c:v>8.9106531902112873E-2</c:v>
                </c:pt>
                <c:pt idx="44">
                  <c:v>0.10078552797099305</c:v>
                </c:pt>
                <c:pt idx="45">
                  <c:v>8.584190154761083E-2</c:v>
                </c:pt>
                <c:pt idx="46">
                  <c:v>0.18763651633808731</c:v>
                </c:pt>
                <c:pt idx="47">
                  <c:v>8.7347592031036342E-2</c:v>
                </c:pt>
                <c:pt idx="48">
                  <c:v>0.16159540525469424</c:v>
                </c:pt>
                <c:pt idx="49">
                  <c:v>6.6627985688037907E-3</c:v>
                </c:pt>
                <c:pt idx="50">
                  <c:v>0.11861929562449609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EB2-9E4D-AA34-4A11BD7ED31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marker val="1"/>
        <c:smooth val="0"/>
        <c:axId val="-265864416"/>
        <c:axId val="-265869312"/>
      </c:lineChart>
      <c:catAx>
        <c:axId val="-26586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5872032"/>
        <c:crosses val="autoZero"/>
        <c:auto val="1"/>
        <c:lblAlgn val="ctr"/>
        <c:lblOffset val="100"/>
        <c:noMultiLvlLbl val="0"/>
      </c:catAx>
      <c:valAx>
        <c:axId val="-265872032"/>
        <c:scaling>
          <c:orientation val="minMax"/>
        </c:scaling>
        <c:delete val="0"/>
        <c:axPos val="l"/>
        <c:numFmt formatCode="0.00,,\ 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5867680"/>
        <c:crosses val="autoZero"/>
        <c:crossBetween val="between"/>
      </c:valAx>
      <c:valAx>
        <c:axId val="-265869312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5864416"/>
        <c:crosses val="max"/>
        <c:crossBetween val="between"/>
      </c:valAx>
      <c:catAx>
        <c:axId val="-265864416"/>
        <c:scaling>
          <c:orientation val="minMax"/>
        </c:scaling>
        <c:delete val="1"/>
        <c:axPos val="b"/>
        <c:majorTickMark val="none"/>
        <c:minorTickMark val="none"/>
        <c:tickLblPos val="nextTo"/>
        <c:crossAx val="-2658693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90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A078371-4DF4-4A99-ABA9-78E3674E34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1A9B56-4184-4CD3-A037-072FEFA47C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67F8A-53FB-4D68-904F-648A210BB522}" type="datetimeFigureOut">
              <a:rPr lang="en-US" smtClean="0"/>
              <a:t>5/4/19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9E8525-9F7E-4F64-B559-ABA0F45EB9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057904-7007-49ED-B949-7B7FBF495D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E29C4A-85D2-4D6E-B0BA-6D8C50190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001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1CDCD-7B2A-4C52-8D55-A78361BB40B3}" type="datetimeFigureOut">
              <a:rPr lang="en-US" smtClean="0"/>
              <a:t>5/4/19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00617-89F0-4996-8E7D-D5FD63378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585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C931B0-655D-4E97-A3DD-C60C4FC0E9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00617-89F0-4996-8E7D-D5FD63378C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47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377153" y="2620739"/>
            <a:ext cx="1881574" cy="1677116"/>
            <a:chOff x="4011176" y="2924170"/>
            <a:chExt cx="2000984" cy="1677116"/>
          </a:xfrm>
        </p:grpSpPr>
        <p:sp>
          <p:nvSpPr>
            <p:cNvPr id="4" name="TextBox 3"/>
            <p:cNvSpPr txBox="1"/>
            <p:nvPr/>
          </p:nvSpPr>
          <p:spPr>
            <a:xfrm>
              <a:off x="4283970" y="2931790"/>
              <a:ext cx="1728190" cy="1669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Presenter:</a:t>
              </a: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Bin He</a:t>
              </a: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Damilola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Oluyemo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Yujie Pu</a:t>
              </a: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4011176" y="2924170"/>
              <a:ext cx="200784" cy="14439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8AB41B3-E128-4455-80A0-CCD4C98F9E7F}"/>
              </a:ext>
            </a:extLst>
          </p:cNvPr>
          <p:cNvGrpSpPr/>
          <p:nvPr/>
        </p:nvGrpSpPr>
        <p:grpSpPr>
          <a:xfrm>
            <a:off x="3491880" y="125958"/>
            <a:ext cx="5652120" cy="1772430"/>
            <a:chOff x="3069308" y="626134"/>
            <a:chExt cx="5904656" cy="1772430"/>
          </a:xfrm>
        </p:grpSpPr>
        <p:sp>
          <p:nvSpPr>
            <p:cNvPr id="5" name="TextBox 1"/>
            <p:cNvSpPr txBox="1">
              <a:spLocks noChangeArrowheads="1"/>
            </p:cNvSpPr>
            <p:nvPr/>
          </p:nvSpPr>
          <p:spPr bwMode="auto">
            <a:xfrm>
              <a:off x="3069308" y="1198235"/>
              <a:ext cx="5904656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What</a:t>
              </a:r>
              <a:r>
                <a:rPr lang="zh-CN" alt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</a:t>
              </a:r>
              <a:r>
                <a:rPr lang="zh-CN" alt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lang="zh-CN" alt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factors</a:t>
              </a:r>
              <a:r>
                <a:rPr lang="zh-CN" alt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zh-CN" alt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diabetes</a:t>
              </a:r>
              <a:r>
                <a:rPr lang="zh-CN" alt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obesity</a:t>
              </a:r>
            </a:p>
            <a:p>
              <a:pPr algn="ctr"/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  <a:endPara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How to improve the current situation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5AD6F67-BA61-48AA-B294-09DAE65B3913}"/>
                </a:ext>
              </a:extLst>
            </p:cNvPr>
            <p:cNvSpPr txBox="1"/>
            <p:nvPr/>
          </p:nvSpPr>
          <p:spPr>
            <a:xfrm>
              <a:off x="3329905" y="626134"/>
              <a:ext cx="53834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erm Project Presentation</a:t>
              </a:r>
              <a:endPara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06C24B3C-0E58-4DDC-9220-A37A19D54589}"/>
              </a:ext>
            </a:extLst>
          </p:cNvPr>
          <p:cNvSpPr/>
          <p:nvPr/>
        </p:nvSpPr>
        <p:spPr>
          <a:xfrm>
            <a:off x="3752466" y="4516380"/>
            <a:ext cx="4910383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ISE 540:507 Data Analytics Engineering System</a:t>
            </a:r>
            <a:endParaRPr lang="en-US" sz="10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2" descr="C:\Users\Administrator\Desktop\images.png">
            <a:extLst>
              <a:ext uri="{FF2B5EF4-FFF2-40B4-BE49-F238E27FC236}">
                <a16:creationId xmlns:a16="http://schemas.microsoft.com/office/drawing/2014/main" id="{6636EBB0-4F6B-4C6B-A70A-93149EB8C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6485" y="1419622"/>
            <a:ext cx="3203848" cy="3470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5B4C85D8-8BF9-4C06-8EF3-71E9478F9FA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555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2800" dirty="0">
                <a:sym typeface="Wingdings" panose="05000000000000000000" pitchFamily="2" charset="2"/>
              </a:rPr>
              <a:t>Feature validation by decision tree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177363-6581-4289-B6CF-AD0DB1FEDFCC}"/>
              </a:ext>
            </a:extLst>
          </p:cNvPr>
          <p:cNvSpPr/>
          <p:nvPr/>
        </p:nvSpPr>
        <p:spPr>
          <a:xfrm>
            <a:off x="0" y="447412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Reason for doing three decision trees is to see how the attributes change;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Tree 2 and 3 show that FM, FFR, and SNAPAS appear consistently in both two decision trees;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BC6AD72-FE73-45AB-B1F4-307FFD8E4C21}"/>
              </a:ext>
            </a:extLst>
          </p:cNvPr>
          <p:cNvGrpSpPr/>
          <p:nvPr/>
        </p:nvGrpSpPr>
        <p:grpSpPr>
          <a:xfrm>
            <a:off x="0" y="1203598"/>
            <a:ext cx="9036495" cy="3865091"/>
            <a:chOff x="179512" y="1668991"/>
            <a:chExt cx="8393099" cy="333789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C8D6DF6-95D2-44F7-8561-622B7476B7C5}"/>
                </a:ext>
              </a:extLst>
            </p:cNvPr>
            <p:cNvGrpSpPr/>
            <p:nvPr/>
          </p:nvGrpSpPr>
          <p:grpSpPr>
            <a:xfrm>
              <a:off x="179512" y="1668991"/>
              <a:ext cx="2679033" cy="3337897"/>
              <a:chOff x="179512" y="1668991"/>
              <a:chExt cx="2679033" cy="3337897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5792BA26-C45F-4C79-A2FF-A407F40D10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83" t="3788" r="5062" b="12201"/>
              <a:stretch/>
            </p:blipFill>
            <p:spPr>
              <a:xfrm>
                <a:off x="179512" y="1915212"/>
                <a:ext cx="2679033" cy="3091676"/>
              </a:xfrm>
              <a:prstGeom prst="rect">
                <a:avLst/>
              </a:prstGeom>
            </p:spPr>
          </p:pic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96C0061-F134-4E40-B3E4-D05DE81DAA9E}"/>
                  </a:ext>
                </a:extLst>
              </p:cNvPr>
              <p:cNvSpPr txBox="1"/>
              <p:nvPr/>
            </p:nvSpPr>
            <p:spPr>
              <a:xfrm>
                <a:off x="1256776" y="1668991"/>
                <a:ext cx="52450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Tree1</a:t>
                </a: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3C2B73C-AF7A-4BFE-9178-E4C621008843}"/>
                </a:ext>
              </a:extLst>
            </p:cNvPr>
            <p:cNvGrpSpPr/>
            <p:nvPr/>
          </p:nvGrpSpPr>
          <p:grpSpPr>
            <a:xfrm>
              <a:off x="3131840" y="1672844"/>
              <a:ext cx="2592288" cy="3334043"/>
              <a:chOff x="3131840" y="1672844"/>
              <a:chExt cx="2592288" cy="3334043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89B0B591-DAD2-4873-BA37-D8581B027F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88" t="3787" r="5062" b="10801"/>
              <a:stretch/>
            </p:blipFill>
            <p:spPr>
              <a:xfrm>
                <a:off x="3131840" y="1905830"/>
                <a:ext cx="2592288" cy="3101057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E4398FC-C8FE-4A4E-B1C3-2F127EFAE121}"/>
                  </a:ext>
                </a:extLst>
              </p:cNvPr>
              <p:cNvSpPr txBox="1"/>
              <p:nvPr/>
            </p:nvSpPr>
            <p:spPr>
              <a:xfrm>
                <a:off x="4183988" y="1672844"/>
                <a:ext cx="52450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Tree2</a:t>
                </a: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3B0CBFA-E285-481A-B264-157CE68AAAEC}"/>
                </a:ext>
              </a:extLst>
            </p:cNvPr>
            <p:cNvGrpSpPr/>
            <p:nvPr/>
          </p:nvGrpSpPr>
          <p:grpSpPr>
            <a:xfrm>
              <a:off x="5997423" y="1668991"/>
              <a:ext cx="2575188" cy="3275855"/>
              <a:chOff x="5997423" y="1668991"/>
              <a:chExt cx="2575188" cy="3275855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21C672F4-FCD8-44B9-B883-36D3BB5D08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87" t="3800" r="5062" b="12200"/>
              <a:stretch/>
            </p:blipFill>
            <p:spPr>
              <a:xfrm>
                <a:off x="5997423" y="1915212"/>
                <a:ext cx="2575188" cy="3029634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55BCB97-8C81-4125-9E8F-95433FA0C5B0}"/>
                  </a:ext>
                </a:extLst>
              </p:cNvPr>
              <p:cNvSpPr txBox="1"/>
              <p:nvPr/>
            </p:nvSpPr>
            <p:spPr>
              <a:xfrm>
                <a:off x="7022765" y="1668991"/>
                <a:ext cx="52450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Tree3</a:t>
                </a:r>
              </a:p>
            </p:txBody>
          </p:sp>
        </p:grp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FF3A576-4387-4541-80DF-4163045AED3A}"/>
              </a:ext>
            </a:extLst>
          </p:cNvPr>
          <p:cNvSpPr txBox="1"/>
          <p:nvPr/>
        </p:nvSpPr>
        <p:spPr>
          <a:xfrm>
            <a:off x="8823960" y="58253"/>
            <a:ext cx="284052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69775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0022832-354D-4A07-B19A-0FE370E0DC74}"/>
              </a:ext>
            </a:extLst>
          </p:cNvPr>
          <p:cNvGrpSpPr/>
          <p:nvPr/>
        </p:nvGrpSpPr>
        <p:grpSpPr>
          <a:xfrm>
            <a:off x="2008842" y="3363838"/>
            <a:ext cx="4874795" cy="1403623"/>
            <a:chOff x="1607551" y="2105569"/>
            <a:chExt cx="4874795" cy="1403623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B2B0EAA9-FEBA-4832-B7E8-734210B9C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551" y="2570975"/>
              <a:ext cx="4680520" cy="3077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Reg1: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DIAB ~ FFR + SFS + SNAPAS + WICAS + SNAPP + SBP + WICR + CAC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B89EB927-EC8A-4E09-8AE2-00E5FBBD2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672" y="3089774"/>
              <a:ext cx="4816504" cy="3077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Reg2: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DIAB ~ RFF + FFR + FSR + SCS + SFS + WICAS + SNAPP + WICR + CAC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1">
              <a:extLst>
                <a:ext uri="{FF2B5EF4-FFF2-40B4-BE49-F238E27FC236}">
                  <a16:creationId xmlns:a16="http://schemas.microsoft.com/office/drawing/2014/main" id="{E7E8B410-D015-4B04-A212-FA8565DEC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551" y="2105569"/>
              <a:ext cx="4250758" cy="3077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Reg: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DIAB ~ FM + FFR + GS + CS + SNAPAS + SNAPP + SBP + CAC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AC282A07-9DC8-4827-9A38-09EFDB15D9A3}"/>
                </a:ext>
              </a:extLst>
            </p:cNvPr>
            <p:cNvSpPr/>
            <p:nvPr/>
          </p:nvSpPr>
          <p:spPr>
            <a:xfrm>
              <a:off x="5425951" y="2150211"/>
              <a:ext cx="1056395" cy="1324305"/>
            </a:xfrm>
            <a:custGeom>
              <a:avLst/>
              <a:gdLst>
                <a:gd name="connsiteX0" fmla="*/ 25007 w 1056395"/>
                <a:gd name="connsiteY0" fmla="*/ 210217 h 1324305"/>
                <a:gd name="connsiteX1" fmla="*/ 131333 w 1056395"/>
                <a:gd name="connsiteY1" fmla="*/ 422868 h 1324305"/>
                <a:gd name="connsiteX2" fmla="*/ 421956 w 1056395"/>
                <a:gd name="connsiteY2" fmla="*/ 543370 h 1324305"/>
                <a:gd name="connsiteX3" fmla="*/ 535370 w 1056395"/>
                <a:gd name="connsiteY3" fmla="*/ 862347 h 1324305"/>
                <a:gd name="connsiteX4" fmla="*/ 748021 w 1056395"/>
                <a:gd name="connsiteY4" fmla="*/ 1287649 h 1324305"/>
                <a:gd name="connsiteX5" fmla="*/ 1045733 w 1056395"/>
                <a:gd name="connsiteY5" fmla="*/ 1259296 h 1324305"/>
                <a:gd name="connsiteX6" fmla="*/ 974849 w 1056395"/>
                <a:gd name="connsiteY6" fmla="*/ 911966 h 1324305"/>
                <a:gd name="connsiteX7" fmla="*/ 825993 w 1056395"/>
                <a:gd name="connsiteY7" fmla="*/ 607166 h 1324305"/>
                <a:gd name="connsiteX8" fmla="*/ 592077 w 1056395"/>
                <a:gd name="connsiteY8" fmla="*/ 387426 h 1324305"/>
                <a:gd name="connsiteX9" fmla="*/ 301454 w 1056395"/>
                <a:gd name="connsiteY9" fmla="*/ 18831 h 1324305"/>
                <a:gd name="connsiteX10" fmla="*/ 25007 w 1056395"/>
                <a:gd name="connsiteY10" fmla="*/ 68449 h 1324305"/>
                <a:gd name="connsiteX11" fmla="*/ 25007 w 1056395"/>
                <a:gd name="connsiteY11" fmla="*/ 210217 h 132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6395" h="1324305">
                  <a:moveTo>
                    <a:pt x="25007" y="210217"/>
                  </a:moveTo>
                  <a:cubicBezTo>
                    <a:pt x="42728" y="269287"/>
                    <a:pt x="65175" y="367343"/>
                    <a:pt x="131333" y="422868"/>
                  </a:cubicBezTo>
                  <a:cubicBezTo>
                    <a:pt x="197491" y="478393"/>
                    <a:pt x="354616" y="470123"/>
                    <a:pt x="421956" y="543370"/>
                  </a:cubicBezTo>
                  <a:cubicBezTo>
                    <a:pt x="489296" y="616617"/>
                    <a:pt x="481026" y="738301"/>
                    <a:pt x="535370" y="862347"/>
                  </a:cubicBezTo>
                  <a:cubicBezTo>
                    <a:pt x="589714" y="986394"/>
                    <a:pt x="662961" y="1221491"/>
                    <a:pt x="748021" y="1287649"/>
                  </a:cubicBezTo>
                  <a:cubicBezTo>
                    <a:pt x="833081" y="1353807"/>
                    <a:pt x="1007928" y="1321910"/>
                    <a:pt x="1045733" y="1259296"/>
                  </a:cubicBezTo>
                  <a:cubicBezTo>
                    <a:pt x="1083538" y="1196682"/>
                    <a:pt x="1011472" y="1020654"/>
                    <a:pt x="974849" y="911966"/>
                  </a:cubicBezTo>
                  <a:cubicBezTo>
                    <a:pt x="938226" y="803278"/>
                    <a:pt x="889788" y="694589"/>
                    <a:pt x="825993" y="607166"/>
                  </a:cubicBezTo>
                  <a:cubicBezTo>
                    <a:pt x="762198" y="519743"/>
                    <a:pt x="679500" y="485482"/>
                    <a:pt x="592077" y="387426"/>
                  </a:cubicBezTo>
                  <a:cubicBezTo>
                    <a:pt x="504654" y="289370"/>
                    <a:pt x="395966" y="71994"/>
                    <a:pt x="301454" y="18831"/>
                  </a:cubicBezTo>
                  <a:cubicBezTo>
                    <a:pt x="206942" y="-34332"/>
                    <a:pt x="71081" y="38914"/>
                    <a:pt x="25007" y="68449"/>
                  </a:cubicBezTo>
                  <a:cubicBezTo>
                    <a:pt x="-21067" y="97984"/>
                    <a:pt x="7286" y="151147"/>
                    <a:pt x="25007" y="210217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6A28B910-DA25-4166-9D22-2B22FB9CB00C}"/>
                </a:ext>
              </a:extLst>
            </p:cNvPr>
            <p:cNvSpPr/>
            <p:nvPr/>
          </p:nvSpPr>
          <p:spPr>
            <a:xfrm>
              <a:off x="2041611" y="2155950"/>
              <a:ext cx="903785" cy="1353242"/>
            </a:xfrm>
            <a:custGeom>
              <a:avLst/>
              <a:gdLst>
                <a:gd name="connsiteX0" fmla="*/ 503181 w 903785"/>
                <a:gd name="connsiteY0" fmla="*/ 654 h 1353242"/>
                <a:gd name="connsiteX1" fmla="*/ 468676 w 903785"/>
                <a:gd name="connsiteY1" fmla="*/ 61039 h 1353242"/>
                <a:gd name="connsiteX2" fmla="*/ 209883 w 903785"/>
                <a:gd name="connsiteY2" fmla="*/ 354337 h 1353242"/>
                <a:gd name="connsiteX3" fmla="*/ 2849 w 903785"/>
                <a:gd name="connsiteY3" fmla="*/ 587250 h 1353242"/>
                <a:gd name="connsiteX4" fmla="*/ 114993 w 903785"/>
                <a:gd name="connsiteY4" fmla="*/ 846042 h 1353242"/>
                <a:gd name="connsiteX5" fmla="*/ 460049 w 903785"/>
                <a:gd name="connsiteY5" fmla="*/ 992692 h 1353242"/>
                <a:gd name="connsiteX6" fmla="*/ 554940 w 903785"/>
                <a:gd name="connsiteY6" fmla="*/ 1303242 h 1353242"/>
                <a:gd name="connsiteX7" fmla="*/ 865491 w 903785"/>
                <a:gd name="connsiteY7" fmla="*/ 1320495 h 1353242"/>
                <a:gd name="connsiteX8" fmla="*/ 856864 w 903785"/>
                <a:gd name="connsiteY8" fmla="*/ 984065 h 1353242"/>
                <a:gd name="connsiteX9" fmla="*/ 485929 w 903785"/>
                <a:gd name="connsiteY9" fmla="*/ 785658 h 1353242"/>
                <a:gd name="connsiteX10" fmla="*/ 399664 w 903785"/>
                <a:gd name="connsiteY10" fmla="*/ 509612 h 1353242"/>
                <a:gd name="connsiteX11" fmla="*/ 779227 w 903785"/>
                <a:gd name="connsiteY11" fmla="*/ 311205 h 1353242"/>
                <a:gd name="connsiteX12" fmla="*/ 865491 w 903785"/>
                <a:gd name="connsiteY12" fmla="*/ 78292 h 1353242"/>
                <a:gd name="connsiteX13" fmla="*/ 503181 w 903785"/>
                <a:gd name="connsiteY13" fmla="*/ 654 h 135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3785" h="1353242">
                  <a:moveTo>
                    <a:pt x="503181" y="654"/>
                  </a:moveTo>
                  <a:cubicBezTo>
                    <a:pt x="437045" y="-2221"/>
                    <a:pt x="517559" y="2092"/>
                    <a:pt x="468676" y="61039"/>
                  </a:cubicBezTo>
                  <a:cubicBezTo>
                    <a:pt x="419793" y="119986"/>
                    <a:pt x="209883" y="354337"/>
                    <a:pt x="209883" y="354337"/>
                  </a:cubicBezTo>
                  <a:cubicBezTo>
                    <a:pt x="132245" y="442039"/>
                    <a:pt x="18664" y="505299"/>
                    <a:pt x="2849" y="587250"/>
                  </a:cubicBezTo>
                  <a:cubicBezTo>
                    <a:pt x="-12966" y="669201"/>
                    <a:pt x="38793" y="778468"/>
                    <a:pt x="114993" y="846042"/>
                  </a:cubicBezTo>
                  <a:cubicBezTo>
                    <a:pt x="191193" y="913616"/>
                    <a:pt x="386724" y="916492"/>
                    <a:pt x="460049" y="992692"/>
                  </a:cubicBezTo>
                  <a:cubicBezTo>
                    <a:pt x="533374" y="1068892"/>
                    <a:pt x="487366" y="1248608"/>
                    <a:pt x="554940" y="1303242"/>
                  </a:cubicBezTo>
                  <a:cubicBezTo>
                    <a:pt x="622514" y="1357876"/>
                    <a:pt x="815170" y="1373691"/>
                    <a:pt x="865491" y="1320495"/>
                  </a:cubicBezTo>
                  <a:cubicBezTo>
                    <a:pt x="915812" y="1267299"/>
                    <a:pt x="920124" y="1073204"/>
                    <a:pt x="856864" y="984065"/>
                  </a:cubicBezTo>
                  <a:cubicBezTo>
                    <a:pt x="793604" y="894926"/>
                    <a:pt x="562129" y="864733"/>
                    <a:pt x="485929" y="785658"/>
                  </a:cubicBezTo>
                  <a:cubicBezTo>
                    <a:pt x="409729" y="706583"/>
                    <a:pt x="350781" y="588688"/>
                    <a:pt x="399664" y="509612"/>
                  </a:cubicBezTo>
                  <a:cubicBezTo>
                    <a:pt x="448547" y="430536"/>
                    <a:pt x="701589" y="383092"/>
                    <a:pt x="779227" y="311205"/>
                  </a:cubicBezTo>
                  <a:cubicBezTo>
                    <a:pt x="856865" y="239318"/>
                    <a:pt x="905748" y="130051"/>
                    <a:pt x="865491" y="78292"/>
                  </a:cubicBezTo>
                  <a:cubicBezTo>
                    <a:pt x="825234" y="26534"/>
                    <a:pt x="569317" y="3529"/>
                    <a:pt x="503181" y="654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FFF0C7B4-D412-41A4-809F-EF586971C03D}"/>
                </a:ext>
              </a:extLst>
            </p:cNvPr>
            <p:cNvSpPr/>
            <p:nvPr/>
          </p:nvSpPr>
          <p:spPr>
            <a:xfrm>
              <a:off x="4275082" y="2178334"/>
              <a:ext cx="1294520" cy="1316528"/>
            </a:xfrm>
            <a:custGeom>
              <a:avLst/>
              <a:gdLst>
                <a:gd name="connsiteX0" fmla="*/ 218946 w 1294520"/>
                <a:gd name="connsiteY0" fmla="*/ 4885 h 1316528"/>
                <a:gd name="connsiteX1" fmla="*/ 27560 w 1294520"/>
                <a:gd name="connsiteY1" fmla="*/ 153740 h 1316528"/>
                <a:gd name="connsiteX2" fmla="*/ 6295 w 1294520"/>
                <a:gd name="connsiteY2" fmla="*/ 522336 h 1316528"/>
                <a:gd name="connsiteX3" fmla="*/ 77178 w 1294520"/>
                <a:gd name="connsiteY3" fmla="*/ 820047 h 1316528"/>
                <a:gd name="connsiteX4" fmla="*/ 431597 w 1294520"/>
                <a:gd name="connsiteY4" fmla="*/ 869666 h 1316528"/>
                <a:gd name="connsiteX5" fmla="*/ 679690 w 1294520"/>
                <a:gd name="connsiteY5" fmla="*/ 1131936 h 1316528"/>
                <a:gd name="connsiteX6" fmla="*/ 807281 w 1294520"/>
                <a:gd name="connsiteY6" fmla="*/ 1302057 h 1316528"/>
                <a:gd name="connsiteX7" fmla="*/ 1168788 w 1294520"/>
                <a:gd name="connsiteY7" fmla="*/ 1280792 h 1316528"/>
                <a:gd name="connsiteX8" fmla="*/ 1275113 w 1294520"/>
                <a:gd name="connsiteY8" fmla="*/ 1068140 h 1316528"/>
                <a:gd name="connsiteX9" fmla="*/ 814369 w 1294520"/>
                <a:gd name="connsiteY9" fmla="*/ 862578 h 1316528"/>
                <a:gd name="connsiteX10" fmla="*/ 580453 w 1294520"/>
                <a:gd name="connsiteY10" fmla="*/ 727899 h 1316528"/>
                <a:gd name="connsiteX11" fmla="*/ 502481 w 1294520"/>
                <a:gd name="connsiteY11" fmla="*/ 416010 h 1316528"/>
                <a:gd name="connsiteX12" fmla="*/ 637160 w 1294520"/>
                <a:gd name="connsiteY12" fmla="*/ 175006 h 1316528"/>
                <a:gd name="connsiteX13" fmla="*/ 622983 w 1294520"/>
                <a:gd name="connsiteY13" fmla="*/ 47415 h 1316528"/>
                <a:gd name="connsiteX14" fmla="*/ 218946 w 1294520"/>
                <a:gd name="connsiteY14" fmla="*/ 4885 h 131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4520" h="1316528">
                  <a:moveTo>
                    <a:pt x="218946" y="4885"/>
                  </a:moveTo>
                  <a:cubicBezTo>
                    <a:pt x="119709" y="22606"/>
                    <a:pt x="63002" y="67498"/>
                    <a:pt x="27560" y="153740"/>
                  </a:cubicBezTo>
                  <a:cubicBezTo>
                    <a:pt x="-7882" y="239982"/>
                    <a:pt x="-1975" y="411285"/>
                    <a:pt x="6295" y="522336"/>
                  </a:cubicBezTo>
                  <a:cubicBezTo>
                    <a:pt x="14565" y="633387"/>
                    <a:pt x="6294" y="762159"/>
                    <a:pt x="77178" y="820047"/>
                  </a:cubicBezTo>
                  <a:cubicBezTo>
                    <a:pt x="148062" y="877935"/>
                    <a:pt x="331178" y="817684"/>
                    <a:pt x="431597" y="869666"/>
                  </a:cubicBezTo>
                  <a:cubicBezTo>
                    <a:pt x="532016" y="921648"/>
                    <a:pt x="617076" y="1059871"/>
                    <a:pt x="679690" y="1131936"/>
                  </a:cubicBezTo>
                  <a:cubicBezTo>
                    <a:pt x="742304" y="1204001"/>
                    <a:pt x="725765" y="1277248"/>
                    <a:pt x="807281" y="1302057"/>
                  </a:cubicBezTo>
                  <a:cubicBezTo>
                    <a:pt x="888797" y="1326866"/>
                    <a:pt x="1090816" y="1319778"/>
                    <a:pt x="1168788" y="1280792"/>
                  </a:cubicBezTo>
                  <a:cubicBezTo>
                    <a:pt x="1246760" y="1241806"/>
                    <a:pt x="1334183" y="1137842"/>
                    <a:pt x="1275113" y="1068140"/>
                  </a:cubicBezTo>
                  <a:cubicBezTo>
                    <a:pt x="1216043" y="998438"/>
                    <a:pt x="930146" y="919285"/>
                    <a:pt x="814369" y="862578"/>
                  </a:cubicBezTo>
                  <a:cubicBezTo>
                    <a:pt x="698592" y="805871"/>
                    <a:pt x="632434" y="802327"/>
                    <a:pt x="580453" y="727899"/>
                  </a:cubicBezTo>
                  <a:cubicBezTo>
                    <a:pt x="528472" y="653471"/>
                    <a:pt x="493030" y="508159"/>
                    <a:pt x="502481" y="416010"/>
                  </a:cubicBezTo>
                  <a:cubicBezTo>
                    <a:pt x="511932" y="323861"/>
                    <a:pt x="617076" y="236439"/>
                    <a:pt x="637160" y="175006"/>
                  </a:cubicBezTo>
                  <a:cubicBezTo>
                    <a:pt x="657244" y="113574"/>
                    <a:pt x="690322" y="73406"/>
                    <a:pt x="622983" y="47415"/>
                  </a:cubicBezTo>
                  <a:cubicBezTo>
                    <a:pt x="555644" y="21424"/>
                    <a:pt x="318183" y="-12836"/>
                    <a:pt x="218946" y="4885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标题 1">
            <a:extLst>
              <a:ext uri="{FF2B5EF4-FFF2-40B4-BE49-F238E27FC236}">
                <a16:creationId xmlns:a16="http://schemas.microsoft.com/office/drawing/2014/main" id="{7D18FC76-09AE-4D4A-9A09-F1C6BA4A8A1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39036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zh-CN" sz="2800" dirty="0"/>
              <a:t>Observation division and Validation</a:t>
            </a:r>
            <a:endParaRPr lang="zh-CN" altLang="en-US" sz="28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195DA95-3E33-4554-8580-3481DF268A1E}"/>
              </a:ext>
            </a:extLst>
          </p:cNvPr>
          <p:cNvSpPr/>
          <p:nvPr/>
        </p:nvSpPr>
        <p:spPr>
          <a:xfrm>
            <a:off x="1804360" y="1563638"/>
            <a:ext cx="5191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Sdata$PCT_DIAB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&gt; 10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Sdata$PCT_OBE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&gt; 30 = 1;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!(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Sdata$PCT_DIAB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&gt; 10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Sdata$PCT_OBE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&gt; 30) = 0;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A676A7-A50A-4062-90A6-BF5ADAF331EE}"/>
              </a:ext>
            </a:extLst>
          </p:cNvPr>
          <p:cNvSpPr txBox="1"/>
          <p:nvPr/>
        </p:nvSpPr>
        <p:spPr>
          <a:xfrm>
            <a:off x="8823960" y="58253"/>
            <a:ext cx="383438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10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5FAFCC3-C79A-4554-9DFC-420B29565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916363"/>
              </p:ext>
            </p:extLst>
          </p:nvPr>
        </p:nvGraphicFramePr>
        <p:xfrm>
          <a:off x="1397949" y="2216127"/>
          <a:ext cx="5902306" cy="67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005">
                  <a:extLst>
                    <a:ext uri="{9D8B030D-6E8A-4147-A177-3AD203B41FA5}">
                      <a16:colId xmlns:a16="http://schemas.microsoft.com/office/drawing/2014/main" val="1818104476"/>
                    </a:ext>
                  </a:extLst>
                </a:gridCol>
                <a:gridCol w="3343593">
                  <a:extLst>
                    <a:ext uri="{9D8B030D-6E8A-4147-A177-3AD203B41FA5}">
                      <a16:colId xmlns:a16="http://schemas.microsoft.com/office/drawing/2014/main" val="3605920262"/>
                    </a:ext>
                  </a:extLst>
                </a:gridCol>
                <a:gridCol w="1629708">
                  <a:extLst>
                    <a:ext uri="{9D8B030D-6E8A-4147-A177-3AD203B41FA5}">
                      <a16:colId xmlns:a16="http://schemas.microsoft.com/office/drawing/2014/main" val="2634229496"/>
                    </a:ext>
                  </a:extLst>
                </a:gridCol>
              </a:tblGrid>
              <a:tr h="249423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PCT_DIAB &gt; 10 &amp; PCT_OBE &gt; 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Otherwise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612941"/>
                  </a:ext>
                </a:extLst>
              </a:tr>
              <a:tr h="24942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279875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A7E57C31-31C4-427A-BBF4-B52201A2B8AB}"/>
              </a:ext>
            </a:extLst>
          </p:cNvPr>
          <p:cNvSpPr/>
          <p:nvPr/>
        </p:nvSpPr>
        <p:spPr>
          <a:xfrm>
            <a:off x="0" y="339502"/>
            <a:ext cx="8892480" cy="5217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Split 51 states into 2 groups based on the on the obesity rate and diabetes rate;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Given the mean value of two groups are 10 and 30, we set these two values are the              boundaries. Then we have two new groups: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Then use STEPWISE regression to two groups again, we get the Reg1 and Reg2 models: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FFR, SNAPP and CAC are most common among three models.</a:t>
            </a:r>
          </a:p>
          <a:p>
            <a:pPr algn="just"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17982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D54AD27-BB8A-4739-B71C-1440411E9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857066"/>
              </p:ext>
            </p:extLst>
          </p:nvPr>
        </p:nvGraphicFramePr>
        <p:xfrm>
          <a:off x="179512" y="3128091"/>
          <a:ext cx="4231064" cy="630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827">
                  <a:extLst>
                    <a:ext uri="{9D8B030D-6E8A-4147-A177-3AD203B41FA5}">
                      <a16:colId xmlns:a16="http://schemas.microsoft.com/office/drawing/2014/main" val="3482533917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3421370134"/>
                    </a:ext>
                  </a:extLst>
                </a:gridCol>
                <a:gridCol w="705159">
                  <a:extLst>
                    <a:ext uri="{9D8B030D-6E8A-4147-A177-3AD203B41FA5}">
                      <a16:colId xmlns:a16="http://schemas.microsoft.com/office/drawing/2014/main" val="2458877990"/>
                    </a:ext>
                  </a:extLst>
                </a:gridCol>
                <a:gridCol w="1513889">
                  <a:extLst>
                    <a:ext uri="{9D8B030D-6E8A-4147-A177-3AD203B41FA5}">
                      <a16:colId xmlns:a16="http://schemas.microsoft.com/office/drawing/2014/main" val="2029005316"/>
                    </a:ext>
                  </a:extLst>
                </a:gridCol>
              </a:tblGrid>
              <a:tr h="315271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76643"/>
                  </a:ext>
                </a:extLst>
              </a:tr>
              <a:tr h="315271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0.7843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0.1219</a:t>
                      </a:r>
                      <a:endParaRPr 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785414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52D9E7A6-91B0-47BD-8F82-A9DF30A47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551" y="2267450"/>
            <a:ext cx="4867162" cy="2876050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BB6C1B6B-BD5C-4EB6-AEB0-8FDF7F37B4FB}"/>
              </a:ext>
            </a:extLst>
          </p:cNvPr>
          <p:cNvSpPr txBox="1">
            <a:spLocks/>
          </p:cNvSpPr>
          <p:nvPr/>
        </p:nvSpPr>
        <p:spPr>
          <a:xfrm>
            <a:off x="0" y="-7089"/>
            <a:ext cx="9144000" cy="30777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zh-CN" sz="2800" dirty="0"/>
              <a:t>Classification</a:t>
            </a:r>
            <a:endParaRPr lang="zh-CN" altLang="en-US" sz="2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93C0174-EEE0-428F-B4FB-D154F8BC1F87}"/>
              </a:ext>
            </a:extLst>
          </p:cNvPr>
          <p:cNvSpPr/>
          <p:nvPr/>
        </p:nvSpPr>
        <p:spPr>
          <a:xfrm>
            <a:off x="0" y="339502"/>
            <a:ext cx="8892480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2"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70%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30%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set.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2" algn="ctr">
              <a:lnSpc>
                <a:spcPct val="150000"/>
              </a:lnSpc>
            </a:pP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observations in training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observations in test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Naïve Bayes, KNN, and Logistic regression are used to check the accuracy.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 method with highest accuracy will be used to future forecast.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 addition, one more method named SVM will be used later.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D931EA-2FE7-4F3D-ACA7-735D3702ABB6}"/>
              </a:ext>
            </a:extLst>
          </p:cNvPr>
          <p:cNvSpPr txBox="1"/>
          <p:nvPr/>
        </p:nvSpPr>
        <p:spPr>
          <a:xfrm>
            <a:off x="8823960" y="58253"/>
            <a:ext cx="383438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645796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00F4-4E18-864C-8E2D-44ED2709C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30887"/>
          </a:xfrm>
        </p:spPr>
        <p:txBody>
          <a:bodyPr/>
          <a:lstStyle/>
          <a:p>
            <a:pPr algn="ctr"/>
            <a:r>
              <a:rPr lang="en-US" altLang="zh-CN" sz="2800" dirty="0"/>
              <a:t>Classification:</a:t>
            </a:r>
            <a:r>
              <a:rPr lang="zh-CN" altLang="en-US" sz="2800" dirty="0"/>
              <a:t> </a:t>
            </a:r>
            <a:r>
              <a:rPr lang="en-US" altLang="zh-CN" sz="2800" dirty="0"/>
              <a:t>Support</a:t>
            </a:r>
            <a:r>
              <a:rPr lang="zh-CN" altLang="en-US" sz="2800" dirty="0"/>
              <a:t> </a:t>
            </a:r>
            <a:r>
              <a:rPr lang="en-US" altLang="zh-CN" sz="2800" dirty="0"/>
              <a:t>Vector</a:t>
            </a:r>
            <a:r>
              <a:rPr lang="zh-CN" altLang="en-US" sz="2800" dirty="0"/>
              <a:t> </a:t>
            </a:r>
            <a:r>
              <a:rPr lang="en-US" altLang="zh-CN" sz="2800" dirty="0"/>
              <a:t>Machine</a:t>
            </a:r>
            <a:r>
              <a:rPr lang="zh-CN" altLang="en-US" sz="2800" dirty="0"/>
              <a:t> </a:t>
            </a:r>
            <a:r>
              <a:rPr lang="en-US" altLang="zh-CN" sz="2800" dirty="0"/>
              <a:t>(SVM)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FD4CF64-21AC-A542-B25D-BA8EFE5B89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504" y="318237"/>
                <a:ext cx="8784976" cy="3528392"/>
              </a:xfrm>
            </p:spPr>
            <p:txBody>
              <a:bodyPr/>
              <a:lstStyle/>
              <a:p>
                <a:pPr marL="354012" indent="-342900" algn="just">
                  <a:buFont typeface="+mj-lt"/>
                  <a:buAutoNum type="arabicPeriod"/>
                </a:pPr>
                <a:r>
                  <a:rPr lang="en-US" altLang="zh-CN" sz="1600" dirty="0"/>
                  <a:t>Support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Vector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Machine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(SVM)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is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supervised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machine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learning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model that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can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applied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classification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and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regression.</a:t>
                </a:r>
                <a:r>
                  <a:rPr lang="zh-CN" altLang="en-US" sz="1600" dirty="0"/>
                  <a:t> </a:t>
                </a:r>
                <a:endParaRPr lang="en-US" altLang="zh-CN" sz="1600" dirty="0"/>
              </a:p>
              <a:p>
                <a:pPr marL="342900" indent="-342900" algn="just">
                  <a:buFont typeface="+mj-lt"/>
                  <a:buAutoNum type="arabicPeriod"/>
                </a:pPr>
                <a:r>
                  <a:rPr lang="en-US" altLang="zh-CN" sz="1600" dirty="0"/>
                  <a:t>SVM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is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find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out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the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optimal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hyperplane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that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can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classify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all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the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multi-dimensional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samples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into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two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groups.</a:t>
                </a:r>
                <a:r>
                  <a:rPr lang="zh-CN" altLang="en-US" sz="1600" dirty="0"/>
                  <a:t> </a:t>
                </a:r>
                <a:endParaRPr lang="en-US" altLang="zh-CN" sz="1600" dirty="0"/>
              </a:p>
              <a:p>
                <a:pPr marL="342900" indent="-342900" algn="just">
                  <a:buFont typeface="+mj-lt"/>
                  <a:buAutoNum type="arabicPeriod"/>
                </a:pPr>
                <a:r>
                  <a:rPr lang="en-US" sz="1600" dirty="0"/>
                  <a:t>SVM use kernel functions to transform the data into higher dimensions, </a:t>
                </a:r>
                <a:r>
                  <a:rPr lang="en-US" altLang="zh-CN" sz="1600" dirty="0"/>
                  <a:t>so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that</a:t>
                </a:r>
                <a:r>
                  <a:rPr lang="zh-CN" altLang="en-US" sz="1600" dirty="0"/>
                  <a:t> </a:t>
                </a:r>
                <a:r>
                  <a:rPr lang="en-US" sz="1600" dirty="0"/>
                  <a:t>they will      become more linearly separable. </a:t>
                </a:r>
              </a:p>
              <a:p>
                <a:pPr marL="342900" indent="-342900" algn="just">
                  <a:buFont typeface="+mj-lt"/>
                  <a:buAutoNum type="arabicPeriod"/>
                </a:pPr>
                <a:r>
                  <a:rPr lang="en-US" altLang="zh-CN" sz="1600" dirty="0"/>
                  <a:t>SVM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is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suitable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for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those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problem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that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variables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are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much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more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than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the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samples.</a:t>
                </a:r>
                <a:r>
                  <a:rPr lang="zh-CN" altLang="en-US" sz="1600" dirty="0"/>
                  <a:t> </a:t>
                </a:r>
                <a:endParaRPr lang="en-US" altLang="zh-CN" sz="16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)→(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XY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 </a:t>
                </a:r>
                <a:endParaRPr lang="en-US" altLang="zh-CN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FD4CF64-21AC-A542-B25D-BA8EFE5B89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318237"/>
                <a:ext cx="8784976" cy="3528392"/>
              </a:xfrm>
              <a:blipFill>
                <a:blip r:embed="rId2"/>
                <a:stretch>
                  <a:fillRect l="-278" r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160F451-16A1-2346-9D6E-A3A6C07D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09" y="3187303"/>
            <a:ext cx="3433797" cy="19236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093F90-EC5C-284A-9D0E-38DAE970A021}"/>
              </a:ext>
            </a:extLst>
          </p:cNvPr>
          <p:cNvSpPr txBox="1"/>
          <p:nvPr/>
        </p:nvSpPr>
        <p:spPr>
          <a:xfrm>
            <a:off x="6156176" y="4358108"/>
            <a:ext cx="126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Source:</a:t>
            </a:r>
            <a:r>
              <a:rPr lang="zh-CN" altLang="en-US" sz="900" dirty="0"/>
              <a:t> </a:t>
            </a:r>
            <a:r>
              <a:rPr lang="en-US" altLang="zh-CN" sz="900" dirty="0"/>
              <a:t>R</a:t>
            </a:r>
            <a:r>
              <a:rPr lang="zh-CN" altLang="en-US" sz="900" dirty="0"/>
              <a:t> </a:t>
            </a:r>
            <a:r>
              <a:rPr lang="en-US" altLang="zh-CN" sz="900" dirty="0"/>
              <a:t>in</a:t>
            </a:r>
            <a:r>
              <a:rPr lang="zh-CN" altLang="en-US" sz="900" dirty="0"/>
              <a:t> </a:t>
            </a:r>
            <a:r>
              <a:rPr lang="en-US" altLang="zh-CN" sz="900" dirty="0"/>
              <a:t>action,</a:t>
            </a:r>
            <a:r>
              <a:rPr lang="zh-CN" altLang="en-US" sz="900" dirty="0"/>
              <a:t> </a:t>
            </a:r>
            <a:r>
              <a:rPr lang="en-US" altLang="zh-CN" sz="900" dirty="0"/>
              <a:t>Robert</a:t>
            </a:r>
            <a:r>
              <a:rPr lang="zh-CN" altLang="en-US" sz="900" dirty="0"/>
              <a:t> </a:t>
            </a:r>
            <a:r>
              <a:rPr lang="en-US" altLang="zh-CN" sz="900" dirty="0"/>
              <a:t>I.</a:t>
            </a:r>
            <a:r>
              <a:rPr lang="zh-CN" altLang="en-US" sz="900" dirty="0"/>
              <a:t> </a:t>
            </a:r>
            <a:r>
              <a:rPr lang="en-US" altLang="zh-CN" sz="900" dirty="0" err="1"/>
              <a:t>Kabacoff</a:t>
            </a:r>
            <a:endParaRPr lang="en-US" sz="9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5AB9BF-2E2A-4A1D-9BE2-F355BB04399A}"/>
              </a:ext>
            </a:extLst>
          </p:cNvPr>
          <p:cNvSpPr txBox="1"/>
          <p:nvPr/>
        </p:nvSpPr>
        <p:spPr>
          <a:xfrm>
            <a:off x="8823960" y="58253"/>
            <a:ext cx="383438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80776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00F4-4E18-864C-8E2D-44ED2709C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10494"/>
          </a:xfrm>
        </p:spPr>
        <p:txBody>
          <a:bodyPr/>
          <a:lstStyle/>
          <a:p>
            <a:pPr algn="ctr"/>
            <a:r>
              <a:rPr lang="en-US" altLang="zh-CN" sz="2800" dirty="0"/>
              <a:t>Support</a:t>
            </a:r>
            <a:r>
              <a:rPr lang="zh-CN" altLang="en-US" sz="2800" dirty="0"/>
              <a:t> </a:t>
            </a:r>
            <a:r>
              <a:rPr lang="en-US" altLang="zh-CN" sz="2800" dirty="0"/>
              <a:t>Vector</a:t>
            </a:r>
            <a:r>
              <a:rPr lang="zh-CN" altLang="en-US" sz="2800" dirty="0"/>
              <a:t> </a:t>
            </a:r>
            <a:r>
              <a:rPr lang="en-US" altLang="zh-CN" sz="2800" dirty="0"/>
              <a:t>Machine</a:t>
            </a:r>
            <a:r>
              <a:rPr lang="zh-CN" altLang="en-US" sz="2800" dirty="0"/>
              <a:t> </a:t>
            </a:r>
            <a:r>
              <a:rPr lang="en-US" altLang="zh-CN" sz="2800" dirty="0"/>
              <a:t>(SVM)</a:t>
            </a:r>
            <a:endParaRPr lang="en-US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A7EC8-44AE-694B-B607-EF7A8500B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411510"/>
            <a:ext cx="8496944" cy="3528392"/>
          </a:xfrm>
        </p:spPr>
        <p:txBody>
          <a:bodyPr/>
          <a:lstStyle/>
          <a:p>
            <a:pPr marL="295275" indent="-284163">
              <a:buFont typeface="Arial" panose="020B0604020202020204" pitchFamily="34" charset="0"/>
              <a:buChar char="•"/>
            </a:pPr>
            <a:r>
              <a:rPr lang="en-US" altLang="zh-CN" sz="1600" dirty="0"/>
              <a:t>According to the same observation division rule in previous slide.</a:t>
            </a:r>
          </a:p>
          <a:p>
            <a:pPr marL="295275" indent="-284163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95275" indent="-284163">
              <a:buFont typeface="Arial" panose="020B0604020202020204" pitchFamily="34" charset="0"/>
              <a:buChar char="•"/>
            </a:pPr>
            <a:r>
              <a:rPr lang="en-US" altLang="zh-CN" sz="1600" dirty="0"/>
              <a:t>There</a:t>
            </a:r>
            <a:r>
              <a:rPr lang="zh-CN" altLang="en-US" sz="1600" dirty="0"/>
              <a:t> </a:t>
            </a:r>
            <a:r>
              <a:rPr lang="en-US" altLang="zh-CN" sz="1600" dirty="0"/>
              <a:t>are</a:t>
            </a:r>
            <a:r>
              <a:rPr lang="zh-CN" altLang="en-US" sz="1600" dirty="0"/>
              <a:t> </a:t>
            </a:r>
            <a:r>
              <a:rPr lang="en-US" altLang="zh-CN" sz="1600" dirty="0"/>
              <a:t>two</a:t>
            </a:r>
            <a:r>
              <a:rPr lang="zh-CN" altLang="en-US" sz="1600" dirty="0"/>
              <a:t> </a:t>
            </a:r>
            <a:r>
              <a:rPr lang="en-US" altLang="zh-CN" sz="1600" dirty="0"/>
              <a:t>dependent</a:t>
            </a:r>
            <a:r>
              <a:rPr lang="zh-CN" altLang="en-US" sz="1600" dirty="0"/>
              <a:t> </a:t>
            </a:r>
            <a:r>
              <a:rPr lang="en-US" altLang="zh-CN" sz="1600" dirty="0"/>
              <a:t>variables:</a:t>
            </a:r>
            <a:r>
              <a:rPr lang="zh-CN" altLang="en-US" sz="1600" dirty="0"/>
              <a:t> </a:t>
            </a:r>
            <a:r>
              <a:rPr lang="en-US" altLang="zh-CN" sz="1600" dirty="0"/>
              <a:t>Diabetes</a:t>
            </a:r>
            <a:r>
              <a:rPr lang="zh-CN" altLang="en-US" sz="1600" dirty="0"/>
              <a:t> </a:t>
            </a:r>
            <a:r>
              <a:rPr lang="en-US" altLang="zh-CN" sz="1600" dirty="0"/>
              <a:t>rates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Obesity</a:t>
            </a:r>
            <a:r>
              <a:rPr lang="zh-CN" altLang="en-US" sz="1600" dirty="0"/>
              <a:t> </a:t>
            </a:r>
            <a:r>
              <a:rPr lang="en-US" altLang="zh-CN" sz="1600" dirty="0"/>
              <a:t>rate.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295275" indent="-284163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95275" indent="-284163">
              <a:buFont typeface="Arial" panose="020B0604020202020204" pitchFamily="34" charset="0"/>
              <a:buChar char="•"/>
            </a:pPr>
            <a:r>
              <a:rPr lang="en-US" altLang="zh-CN" sz="1600" dirty="0"/>
              <a:t>Threshold--Mean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Diabetes</a:t>
            </a:r>
            <a:r>
              <a:rPr lang="zh-CN" altLang="en-US" sz="1600" dirty="0"/>
              <a:t> </a:t>
            </a:r>
            <a:r>
              <a:rPr lang="en-US" altLang="zh-CN" sz="1600" dirty="0"/>
              <a:t>Rate is 10%,</a:t>
            </a:r>
            <a:r>
              <a:rPr lang="zh-CN" altLang="en-US" sz="1600" dirty="0"/>
              <a:t> </a:t>
            </a:r>
            <a:r>
              <a:rPr lang="en-US" altLang="zh-CN" sz="1600" dirty="0"/>
              <a:t>Mean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Obesity</a:t>
            </a:r>
            <a:r>
              <a:rPr lang="zh-CN" altLang="en-US" sz="1600" dirty="0"/>
              <a:t> </a:t>
            </a:r>
            <a:r>
              <a:rPr lang="en-US" altLang="zh-CN" sz="1600" dirty="0"/>
              <a:t>Rate is 30%</a:t>
            </a:r>
          </a:p>
          <a:p>
            <a:pPr algn="ctr"/>
            <a:r>
              <a:rPr lang="en-US" altLang="zh-CN" sz="1600" b="1" dirty="0"/>
              <a:t>Diabetes Rate &gt; 10%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AND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Obesity Rate &gt; 30%</a:t>
            </a:r>
            <a:r>
              <a:rPr lang="zh-CN" altLang="en-US" sz="1600" b="1" dirty="0"/>
              <a:t> </a:t>
            </a:r>
            <a:r>
              <a:rPr lang="en-US" altLang="zh-CN" sz="1600" b="1" dirty="0">
                <a:sym typeface="Wingdings" panose="05000000000000000000" pitchFamily="2" charset="2"/>
              </a:rPr>
              <a:t>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1</a:t>
            </a:r>
          </a:p>
          <a:p>
            <a:pPr algn="ctr"/>
            <a:r>
              <a:rPr lang="en-US" altLang="zh-CN" sz="1600" b="1" dirty="0"/>
              <a:t>Diabetes Rate &lt;=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10%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Obesity Rate&lt;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30%</a:t>
            </a:r>
            <a:r>
              <a:rPr lang="zh-CN" altLang="en-US" sz="1600" b="1" dirty="0"/>
              <a:t> </a:t>
            </a:r>
            <a:r>
              <a:rPr lang="en-US" altLang="zh-CN" sz="1600" b="1" dirty="0">
                <a:sym typeface="Wingdings" panose="05000000000000000000" pitchFamily="2" charset="2"/>
              </a:rPr>
              <a:t>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0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(rest)</a:t>
            </a:r>
          </a:p>
          <a:p>
            <a:pPr algn="ctr"/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After</a:t>
            </a:r>
            <a:r>
              <a:rPr lang="zh-CN" altLang="en-US" sz="1600" dirty="0"/>
              <a:t> </a:t>
            </a:r>
            <a:r>
              <a:rPr lang="en-US" altLang="zh-CN" sz="1600" dirty="0"/>
              <a:t>training,</a:t>
            </a:r>
            <a:r>
              <a:rPr lang="zh-CN" altLang="en-US" sz="1600" dirty="0"/>
              <a:t> </a:t>
            </a:r>
            <a:r>
              <a:rPr lang="en-US" altLang="zh-CN" sz="1600" dirty="0"/>
              <a:t>we</a:t>
            </a:r>
            <a:r>
              <a:rPr lang="zh-CN" altLang="en-US" sz="1600" dirty="0"/>
              <a:t> </a:t>
            </a:r>
            <a:r>
              <a:rPr lang="en-US" altLang="zh-CN" sz="1600" dirty="0"/>
              <a:t>find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result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as</a:t>
            </a:r>
            <a:r>
              <a:rPr lang="zh-CN" altLang="en-US" sz="1600" dirty="0"/>
              <a:t> </a:t>
            </a:r>
            <a:r>
              <a:rPr lang="en-US" altLang="zh-CN" sz="1600" dirty="0"/>
              <a:t>high</a:t>
            </a:r>
            <a:r>
              <a:rPr lang="zh-CN" altLang="en-US" sz="1600" dirty="0"/>
              <a:t> </a:t>
            </a:r>
            <a:r>
              <a:rPr lang="en-US" altLang="zh-CN" sz="1600" dirty="0"/>
              <a:t>as</a:t>
            </a:r>
            <a:r>
              <a:rPr lang="zh-CN" altLang="en-US" sz="1600" dirty="0"/>
              <a:t> </a:t>
            </a:r>
            <a:r>
              <a:rPr lang="en-US" altLang="zh-CN" sz="1600" dirty="0"/>
              <a:t>93.75%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(4+11)/16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138CDA-FE48-F94E-AA75-9A349AE80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3780506"/>
            <a:ext cx="1879600" cy="952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7BA243B-2AD8-4D3B-B8D9-8984F8BAA72B}"/>
              </a:ext>
            </a:extLst>
          </p:cNvPr>
          <p:cNvSpPr txBox="1"/>
          <p:nvPr/>
        </p:nvSpPr>
        <p:spPr>
          <a:xfrm>
            <a:off x="8823960" y="58253"/>
            <a:ext cx="383438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975018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3BB5566-943F-4B2A-97D5-2FE443D6F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66030"/>
          </a:xfrm>
        </p:spPr>
        <p:txBody>
          <a:bodyPr/>
          <a:lstStyle/>
          <a:p>
            <a:pPr algn="ctr"/>
            <a:r>
              <a:rPr lang="en-US" altLang="zh-CN" sz="2800" dirty="0"/>
              <a:t>Population Forecast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7BB9D8-A06B-914E-81FE-EF3DD042C5D7}"/>
              </a:ext>
            </a:extLst>
          </p:cNvPr>
          <p:cNvSpPr txBox="1"/>
          <p:nvPr/>
        </p:nvSpPr>
        <p:spPr>
          <a:xfrm>
            <a:off x="0" y="411510"/>
            <a:ext cx="9124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è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collected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including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HI.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è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Forecast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forecast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99.5%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confidence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interval.</a:t>
            </a: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3B76EDE-9037-4446-945D-1F13C980970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0" y="1995686"/>
          <a:ext cx="9144000" cy="3147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CD74357-B3D6-4F06-BB08-11ECE11027BE}"/>
              </a:ext>
            </a:extLst>
          </p:cNvPr>
          <p:cNvSpPr txBox="1"/>
          <p:nvPr/>
        </p:nvSpPr>
        <p:spPr>
          <a:xfrm>
            <a:off x="8823960" y="58253"/>
            <a:ext cx="383438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73517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3BB5566-943F-4B2A-97D5-2FE443D6F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66030"/>
          </a:xfrm>
        </p:spPr>
        <p:txBody>
          <a:bodyPr/>
          <a:lstStyle/>
          <a:p>
            <a:pPr algn="ctr"/>
            <a:r>
              <a:rPr lang="en-US" altLang="zh-CN" sz="2800" dirty="0"/>
              <a:t>Time</a:t>
            </a:r>
            <a:r>
              <a:rPr lang="zh-CN" altLang="en-US" sz="2800" dirty="0"/>
              <a:t> </a:t>
            </a:r>
            <a:r>
              <a:rPr lang="en-US" altLang="zh-CN" sz="2800" dirty="0"/>
              <a:t>Series:</a:t>
            </a:r>
            <a:r>
              <a:rPr lang="zh-CN" altLang="en-US" sz="2800" dirty="0"/>
              <a:t> </a:t>
            </a:r>
            <a:r>
              <a:rPr lang="en-US" altLang="zh-CN" sz="2800" dirty="0"/>
              <a:t>Population Forecast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BA5791-9C04-CA49-A672-C3C945F05638}"/>
              </a:ext>
            </a:extLst>
          </p:cNvPr>
          <p:cNvSpPr txBox="1"/>
          <p:nvPr/>
        </p:nvSpPr>
        <p:spPr>
          <a:xfrm>
            <a:off x="0" y="339502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forecast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potential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unhealthy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years.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Series: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ARIMA</a:t>
            </a:r>
          </a:p>
          <a:p>
            <a:pPr marL="342900" indent="-342900" algn="just">
              <a:buFont typeface="+mj-lt"/>
              <a:buAutoNum type="arabicPeriod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clearly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forecast,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Tableau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plot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map.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C79D1CD-36CE-B14A-9D19-A87D137A3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4" b="9430"/>
          <a:stretch/>
        </p:blipFill>
        <p:spPr>
          <a:xfrm>
            <a:off x="1475656" y="2067694"/>
            <a:ext cx="6192687" cy="30063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9C736FD-0D4E-4B8F-8312-FDAD70143396}"/>
              </a:ext>
            </a:extLst>
          </p:cNvPr>
          <p:cNvSpPr txBox="1"/>
          <p:nvPr/>
        </p:nvSpPr>
        <p:spPr>
          <a:xfrm>
            <a:off x="8823960" y="58253"/>
            <a:ext cx="383438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15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9507DE-BC12-4E11-9780-3C67C7650B8A}"/>
              </a:ext>
            </a:extLst>
          </p:cNvPr>
          <p:cNvSpPr/>
          <p:nvPr/>
        </p:nvSpPr>
        <p:spPr>
          <a:xfrm>
            <a:off x="395536" y="1157554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designed to fit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stationary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series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whose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properties of the series don’t change over time </a:t>
            </a:r>
          </a:p>
        </p:txBody>
      </p:sp>
    </p:spTree>
    <p:extLst>
      <p:ext uri="{BB962C8B-B14F-4D97-AF65-F5344CB8AC3E}">
        <p14:creationId xmlns:p14="http://schemas.microsoft.com/office/powerpoint/2010/main" val="1060067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07E7829-6C8E-4AB5-B319-33680962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11510"/>
          </a:xfrm>
        </p:spPr>
        <p:txBody>
          <a:bodyPr/>
          <a:lstStyle/>
          <a:p>
            <a:pPr algn="ctr"/>
            <a:r>
              <a:rPr lang="en-US" altLang="zh-CN" sz="2800" dirty="0"/>
              <a:t>Clustering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43CDB-19CA-E94B-A03C-D341A7269F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377" y="2571750"/>
            <a:ext cx="4824536" cy="2571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E6E3D5-CCCB-5B4D-B300-15333CC71D75}"/>
              </a:ext>
            </a:extLst>
          </p:cNvPr>
          <p:cNvSpPr txBox="1"/>
          <p:nvPr/>
        </p:nvSpPr>
        <p:spPr>
          <a:xfrm>
            <a:off x="0" y="41151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reason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behave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similarly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regarding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people’s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health.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Tx/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budget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optimally be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invested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improve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national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health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status of its citizens.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Tx/>
              <a:buAutoNum type="arabicPeriod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shows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optimal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Hierarchical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4EE38-9CB5-F441-997F-3A753658E74B}"/>
              </a:ext>
            </a:extLst>
          </p:cNvPr>
          <p:cNvSpPr txBox="1"/>
          <p:nvPr/>
        </p:nvSpPr>
        <p:spPr>
          <a:xfrm>
            <a:off x="3851920" y="3100669"/>
            <a:ext cx="480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b="1" dirty="0"/>
              <a:t>W</a:t>
            </a:r>
            <a:r>
              <a:rPr lang="en-US" sz="1600" b="1" dirty="0"/>
              <a:t>ithin-groups sums of squares vs. the number of </a:t>
            </a:r>
            <a:r>
              <a:rPr lang="en-US" altLang="zh-CN" sz="1600" b="1" dirty="0"/>
              <a:t>possible</a:t>
            </a:r>
            <a:r>
              <a:rPr lang="zh-CN" altLang="en-US" sz="1600" b="1" dirty="0"/>
              <a:t> </a:t>
            </a:r>
            <a:r>
              <a:rPr lang="en-US" sz="1600" b="1" dirty="0"/>
              <a:t>clusters</a:t>
            </a:r>
            <a:r>
              <a:rPr lang="en-US" altLang="zh-CN" sz="1600" b="1" dirty="0"/>
              <a:t>.</a:t>
            </a:r>
            <a:r>
              <a:rPr lang="zh-CN" altLang="en-US" sz="1600" b="1" dirty="0"/>
              <a:t> </a:t>
            </a:r>
            <a:r>
              <a:rPr lang="en-US" sz="1600" b="1" dirty="0"/>
              <a:t>The sharp decreases from one to </a:t>
            </a:r>
            <a:r>
              <a:rPr lang="en-US" altLang="zh-CN" sz="1600" b="1" dirty="0"/>
              <a:t>4</a:t>
            </a:r>
            <a:r>
              <a:rPr lang="en-US" sz="1600" b="1" dirty="0"/>
              <a:t> clusters suggests a </a:t>
            </a:r>
            <a:r>
              <a:rPr lang="en-US" altLang="zh-CN" sz="1600" b="1" dirty="0"/>
              <a:t>4</a:t>
            </a:r>
            <a:r>
              <a:rPr lang="en-US" sz="1600" b="1" dirty="0"/>
              <a:t>-cluster solution. </a:t>
            </a:r>
            <a:endParaRPr lang="en-US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43725D-99DC-428B-912B-F79D37608D75}"/>
              </a:ext>
            </a:extLst>
          </p:cNvPr>
          <p:cNvSpPr txBox="1"/>
          <p:nvPr/>
        </p:nvSpPr>
        <p:spPr>
          <a:xfrm>
            <a:off x="8823960" y="58253"/>
            <a:ext cx="383438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421087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07E7829-6C8E-4AB5-B319-33680962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66030"/>
          </a:xfrm>
        </p:spPr>
        <p:txBody>
          <a:bodyPr/>
          <a:lstStyle/>
          <a:p>
            <a:pPr algn="ctr"/>
            <a:r>
              <a:rPr lang="en-US" altLang="zh-CN" sz="2400" dirty="0"/>
              <a:t>K</a:t>
            </a:r>
            <a:r>
              <a:rPr lang="zh-CN" altLang="en-US" sz="2400" dirty="0"/>
              <a:t> </a:t>
            </a:r>
            <a:r>
              <a:rPr lang="en-US" altLang="zh-CN" sz="2400" dirty="0"/>
              <a:t>Means</a:t>
            </a:r>
            <a:r>
              <a:rPr lang="zh-CN" altLang="en-US" sz="2400" dirty="0"/>
              <a:t> </a:t>
            </a:r>
            <a:r>
              <a:rPr lang="en-US" altLang="zh-CN" sz="2400" dirty="0"/>
              <a:t>Clustering</a:t>
            </a:r>
            <a:r>
              <a:rPr lang="zh-CN" altLang="en-US" sz="2400" dirty="0"/>
              <a:t> </a:t>
            </a:r>
            <a:r>
              <a:rPr lang="en-US" altLang="zh-CN" sz="2400" dirty="0"/>
              <a:t>VS</a:t>
            </a:r>
            <a:r>
              <a:rPr lang="zh-CN" altLang="en-US" sz="2400" dirty="0"/>
              <a:t> </a:t>
            </a:r>
            <a:r>
              <a:rPr lang="en-US" sz="2400" dirty="0"/>
              <a:t>Hierarch</a:t>
            </a:r>
            <a:r>
              <a:rPr lang="en-US" altLang="zh-CN" sz="2400" dirty="0"/>
              <a:t>ical</a:t>
            </a:r>
            <a:r>
              <a:rPr lang="en-US" sz="2400" dirty="0"/>
              <a:t> Cluster</a:t>
            </a:r>
            <a:r>
              <a:rPr lang="en-US" altLang="zh-CN" sz="2400" dirty="0"/>
              <a:t>ing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6A2D3-8A26-C143-A839-EBF804831B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2277728"/>
            <a:ext cx="4536504" cy="25982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E3B5E3-BA43-F642-A0C6-DBBDFEC0EAE0}"/>
              </a:ext>
            </a:extLst>
          </p:cNvPr>
          <p:cNvSpPr txBox="1"/>
          <p:nvPr/>
        </p:nvSpPr>
        <p:spPr>
          <a:xfrm>
            <a:off x="0" y="555526"/>
            <a:ext cx="8676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classify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groups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slightly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members.</a:t>
            </a:r>
          </a:p>
          <a:p>
            <a:pPr algn="just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Because it’s based on means, the k-means clustering approach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sensitive to outliers.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recommend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Hierarchical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groups.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FB509B-DCD8-4131-BBC9-B219E7EE9AB7}"/>
              </a:ext>
            </a:extLst>
          </p:cNvPr>
          <p:cNvSpPr txBox="1"/>
          <p:nvPr/>
        </p:nvSpPr>
        <p:spPr>
          <a:xfrm>
            <a:off x="8823960" y="58253"/>
            <a:ext cx="383438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39EAD-DC99-B047-9FFE-BCCD27CCC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171" y="2277727"/>
            <a:ext cx="4606829" cy="259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15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07E7829-6C8E-4AB5-B319-33680962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11510"/>
          </a:xfrm>
        </p:spPr>
        <p:txBody>
          <a:bodyPr/>
          <a:lstStyle/>
          <a:p>
            <a:pPr algn="ctr"/>
            <a:r>
              <a:rPr lang="en-US" altLang="zh-CN" sz="2800" dirty="0"/>
              <a:t>Conclusion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clustering</a:t>
            </a:r>
            <a:r>
              <a:rPr lang="zh-CN" altLang="en-US" sz="2800" dirty="0"/>
              <a:t> </a:t>
            </a:r>
            <a:r>
              <a:rPr lang="en-US" altLang="zh-CN" sz="2800" dirty="0"/>
              <a:t>methods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0A96EE-2347-DC42-AC3B-155395282FBB}"/>
              </a:ext>
            </a:extLst>
          </p:cNvPr>
          <p:cNvSpPr txBox="1"/>
          <p:nvPr/>
        </p:nvSpPr>
        <p:spPr>
          <a:xfrm>
            <a:off x="-1" y="922756"/>
            <a:ext cx="3729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CA,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FL,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similar traits,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population with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least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20M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people,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restaurant / stores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assistance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program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diabetes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obesity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rate.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CB4A9E-C415-4DC2-9A9B-D53ED913C05B}"/>
              </a:ext>
            </a:extLst>
          </p:cNvPr>
          <p:cNvSpPr txBox="1"/>
          <p:nvPr/>
        </p:nvSpPr>
        <p:spPr>
          <a:xfrm>
            <a:off x="8823960" y="58253"/>
            <a:ext cx="383438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708717-99FF-BD40-B15B-8B340105682D}"/>
              </a:ext>
            </a:extLst>
          </p:cNvPr>
          <p:cNvSpPr txBox="1"/>
          <p:nvPr/>
        </p:nvSpPr>
        <p:spPr>
          <a:xfrm>
            <a:off x="-11563" y="2879693"/>
            <a:ext cx="37407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On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contrary,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States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like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WA,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OH,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AZ…are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poor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regions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that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have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relatively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smaller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population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but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with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higher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diabetes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and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obesity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rates.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these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areas,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people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reluctantly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use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their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money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health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improvement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programs.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85D668-462B-3B42-B542-87AE41D91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60" y="820442"/>
            <a:ext cx="5376383" cy="428362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A547B6-ED83-1D43-8FBF-19B49804BEB6}"/>
              </a:ext>
            </a:extLst>
          </p:cNvPr>
          <p:cNvCxnSpPr/>
          <p:nvPr/>
        </p:nvCxnSpPr>
        <p:spPr>
          <a:xfrm>
            <a:off x="3347864" y="2067694"/>
            <a:ext cx="1224136" cy="81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972B4B-382F-2145-81AF-7BD3108E610C}"/>
              </a:ext>
            </a:extLst>
          </p:cNvPr>
          <p:cNvCxnSpPr>
            <a:cxnSpLocks/>
          </p:cNvCxnSpPr>
          <p:nvPr/>
        </p:nvCxnSpPr>
        <p:spPr>
          <a:xfrm flipV="1">
            <a:off x="3491880" y="3507854"/>
            <a:ext cx="1584176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777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744C63B9-7F20-4558-81B3-796CD3BA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7534"/>
          </a:xfrm>
        </p:spPr>
        <p:txBody>
          <a:bodyPr/>
          <a:lstStyle/>
          <a:p>
            <a:pPr lvl="0" algn="ctr"/>
            <a:r>
              <a:rPr lang="en-US" sz="2800" dirty="0">
                <a:sym typeface="Wingdings" panose="05000000000000000000" pitchFamily="2" charset="2"/>
              </a:rPr>
              <a:t>Background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2A8D50E-B84B-4EEC-A00E-964EBCDF3966}"/>
              </a:ext>
            </a:extLst>
          </p:cNvPr>
          <p:cNvSpPr/>
          <p:nvPr/>
        </p:nvSpPr>
        <p:spPr>
          <a:xfrm>
            <a:off x="-30832" y="627534"/>
            <a:ext cx="9144000" cy="3739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Nowadays, people live the sedentary and fast lifestyle.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Infrastructure and amenities available also affect healthy choices.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More people start to have different kinds of illness, such as diabetes, obesity and their                complications.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Many people spend lots of money on dealing with those illness.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Unfortunately, some people die from the illness.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56835D-5E3A-487A-82C9-7114FDEFE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945699"/>
            <a:ext cx="2383840" cy="178629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7CB4EE2-45C5-4AC6-8222-76296D3A2A48}"/>
              </a:ext>
            </a:extLst>
          </p:cNvPr>
          <p:cNvSpPr txBox="1"/>
          <p:nvPr/>
        </p:nvSpPr>
        <p:spPr>
          <a:xfrm>
            <a:off x="8823960" y="58253"/>
            <a:ext cx="274320" cy="2743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46553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07E7829-6C8E-4AB5-B319-33680962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11510"/>
          </a:xfrm>
        </p:spPr>
        <p:txBody>
          <a:bodyPr/>
          <a:lstStyle/>
          <a:p>
            <a:pPr algn="ctr"/>
            <a:r>
              <a:rPr lang="en-US" altLang="zh-CN" sz="2400" dirty="0"/>
              <a:t>Conclusions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0A96EE-2347-DC42-AC3B-155395282FBB}"/>
              </a:ext>
            </a:extLst>
          </p:cNvPr>
          <p:cNvSpPr txBox="1"/>
          <p:nvPr/>
        </p:nvSpPr>
        <p:spPr>
          <a:xfrm>
            <a:off x="0" y="771550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1. The following attributes have the most impact on the number of DIAB:</a:t>
            </a:r>
          </a:p>
          <a:p>
            <a:pPr algn="ctr">
              <a:lnSpc>
                <a:spcPct val="15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FM, FFR, SNAPAS, SNAPP, CAC</a:t>
            </a:r>
          </a:p>
          <a:p>
            <a:pPr marL="342900" indent="-342900" algn="just">
              <a:buAutoNum type="arabicPeriod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2. States like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CA,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FL,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similar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attributes,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high population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least 20M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people,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restaurant/stores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assistance program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diabetes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obesity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rate.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3. These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richest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people and hence more attention is being paid to having a more healthy lifestyle/  living than other  states.</a:t>
            </a:r>
          </a:p>
          <a:p>
            <a:pPr algn="just"/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4. Government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should invest more and drive more policies towards helping the states portrayed as not rich like TN,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VA,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etc.   Policy like helping local farmers to improve     production, more assistance programs in these regions would also be favorable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populations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diabetes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obesity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rates.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sections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Hierarchical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side—TN,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IN,  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VA,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 algn="just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CC276F-E4D4-463E-A399-AB5EB8326800}"/>
              </a:ext>
            </a:extLst>
          </p:cNvPr>
          <p:cNvSpPr txBox="1"/>
          <p:nvPr/>
        </p:nvSpPr>
        <p:spPr>
          <a:xfrm>
            <a:off x="8823960" y="58253"/>
            <a:ext cx="274320" cy="2743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FE6ECA-FD2D-4394-8916-2D76CAECB3CE}"/>
              </a:ext>
            </a:extLst>
          </p:cNvPr>
          <p:cNvSpPr txBox="1"/>
          <p:nvPr/>
        </p:nvSpPr>
        <p:spPr>
          <a:xfrm>
            <a:off x="8823960" y="58253"/>
            <a:ext cx="383438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577973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>
            <a:extLst>
              <a:ext uri="{FF2B5EF4-FFF2-40B4-BE49-F238E27FC236}">
                <a16:creationId xmlns:a16="http://schemas.microsoft.com/office/drawing/2014/main" id="{762670C4-88DE-4574-8485-9E304FAC9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11510"/>
          </a:xfrm>
        </p:spPr>
        <p:txBody>
          <a:bodyPr/>
          <a:lstStyle/>
          <a:p>
            <a:pPr algn="ctr"/>
            <a:r>
              <a:rPr lang="en-US" altLang="zh-CN" sz="2400" dirty="0"/>
              <a:t>Recommendation</a:t>
            </a:r>
            <a:endParaRPr lang="en-US" sz="2400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8C20459-8758-4CCE-8E33-080DD660DE8B}"/>
              </a:ext>
            </a:extLst>
          </p:cNvPr>
          <p:cNvSpPr txBox="1"/>
          <p:nvPr/>
        </p:nvSpPr>
        <p:spPr>
          <a:xfrm>
            <a:off x="89756" y="771550"/>
            <a:ext cx="89644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should invest more and drive more policies towards helping the states portrayed as not rich like TN,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VA,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etc. Policy like helping local farmers to improve production, more assistance programs in these        regions would also be favorable.</a:t>
            </a:r>
          </a:p>
          <a:p>
            <a:pPr marL="342900" indent="-342900" algn="just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FUTURE WORK TO BE DONE:</a:t>
            </a:r>
          </a:p>
          <a:p>
            <a:pPr algn="just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data we have is from 2012, the future work we’ll do is try to get a much recent data,  validate our findings    and improve on our analysis.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1A255C-816E-4238-80E3-DFB761421A2A}"/>
              </a:ext>
            </a:extLst>
          </p:cNvPr>
          <p:cNvSpPr txBox="1"/>
          <p:nvPr/>
        </p:nvSpPr>
        <p:spPr>
          <a:xfrm>
            <a:off x="8823960" y="58253"/>
            <a:ext cx="383438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928557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60" y="1275606"/>
            <a:ext cx="9144000" cy="720000"/>
          </a:xfrm>
        </p:spPr>
        <p:txBody>
          <a:bodyPr/>
          <a:lstStyle/>
          <a:p>
            <a:pPr algn="ctr"/>
            <a:r>
              <a:rPr lang="en-US" altLang="zh-CN" sz="4000" dirty="0"/>
              <a:t>Thank you for  listening!</a:t>
            </a:r>
            <a:endParaRPr lang="zh-CN" altLang="en-US" sz="4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4788024" y="2715766"/>
            <a:ext cx="3158956" cy="1669496"/>
            <a:chOff x="6266488" y="3291830"/>
            <a:chExt cx="1545872" cy="1669496"/>
          </a:xfrm>
        </p:grpSpPr>
        <p:sp>
          <p:nvSpPr>
            <p:cNvPr id="8" name="TextBox 7"/>
            <p:cNvSpPr txBox="1"/>
            <p:nvPr/>
          </p:nvSpPr>
          <p:spPr>
            <a:xfrm>
              <a:off x="6266488" y="3291830"/>
              <a:ext cx="1440158" cy="1669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Presenter:</a:t>
              </a:r>
            </a:p>
            <a:p>
              <a:pPr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Bin He</a:t>
              </a:r>
            </a:p>
            <a:p>
              <a:pPr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Damilola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Oluyemo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Yujie Pu</a:t>
              </a:r>
            </a:p>
            <a:p>
              <a:pPr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1"/>
            <p:cNvSpPr/>
            <p:nvPr/>
          </p:nvSpPr>
          <p:spPr>
            <a:xfrm>
              <a:off x="7706646" y="3291830"/>
              <a:ext cx="105714" cy="14644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DB2FA12-E7FC-4492-8EB2-17D8EFC7DE43}"/>
              </a:ext>
            </a:extLst>
          </p:cNvPr>
          <p:cNvGrpSpPr/>
          <p:nvPr/>
        </p:nvGrpSpPr>
        <p:grpSpPr>
          <a:xfrm>
            <a:off x="1870403" y="359265"/>
            <a:ext cx="5403193" cy="4424969"/>
            <a:chOff x="1763688" y="627534"/>
            <a:chExt cx="5403193" cy="442496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BCB79DD-FD77-431E-9FCC-2D9B0D54E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7" t="12304" r="23598" b="18724"/>
            <a:stretch/>
          </p:blipFill>
          <p:spPr>
            <a:xfrm>
              <a:off x="3310728" y="627534"/>
              <a:ext cx="2309112" cy="16990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E15E2AB-517C-4944-910D-1E91BFB62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3688" y="2499742"/>
              <a:ext cx="5403193" cy="2552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229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5074022-3DDB-4D87-8F4D-D418C0B1B32B}"/>
              </a:ext>
            </a:extLst>
          </p:cNvPr>
          <p:cNvSpPr txBox="1"/>
          <p:nvPr/>
        </p:nvSpPr>
        <p:spPr>
          <a:xfrm>
            <a:off x="8823960" y="58253"/>
            <a:ext cx="284052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20DF56-2DC2-4B63-B891-534B830E3935}"/>
              </a:ext>
            </a:extLst>
          </p:cNvPr>
          <p:cNvSpPr/>
          <p:nvPr/>
        </p:nvSpPr>
        <p:spPr>
          <a:xfrm>
            <a:off x="-9480" y="483518"/>
            <a:ext cx="891306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 the objects and attributes the following questions are put forward: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What are the features/attributes that most affects number of diabetic patients?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What characteristics/traits helps make the states into a cluster? What is the population forecast for 2021?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What is the relationship between highly populated states. health and healthy living options and lifestyle?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What can the government do to help states that have good healthy lifestyle options and bad healthy living options?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ANSWERS/CONCLUSIONS</a:t>
            </a:r>
          </a:p>
          <a:p>
            <a:pPr algn="just"/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 following attributes have the most impact on the number of diabetic patients: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FM, FFR, SNAPAS, SNAPP, CAC</a:t>
            </a:r>
          </a:p>
          <a:p>
            <a:pPr marL="342900" indent="-342900" algn="just">
              <a:buFont typeface="+mj-lt"/>
              <a:buAutoNum type="arabicPeriod"/>
            </a:pP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States like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CA,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FL,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have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similar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attributes,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least 20M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people,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restaurant/stores, various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assistance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&amp; participants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 in turn have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diabetes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obesity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rate.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richest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people and hence more attention is being paid to having a more healthy lifestyle/living                than other states.</a:t>
            </a:r>
          </a:p>
          <a:p>
            <a:pPr marL="228600" indent="-228600" algn="just">
              <a:buFont typeface="+mj-lt"/>
              <a:buAutoNum type="arabicPeriod"/>
            </a:pP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should invest more and drive more policies towards helping the states portrayed as not rich like TN,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IN,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VA,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  Policy like helping local farmers to improve production, more assistance programs in these regions would also be favorable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populations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diabetes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obesity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rates.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F1615ED-A7D4-4BAB-A655-3287E68F5EE3}"/>
              </a:ext>
            </a:extLst>
          </p:cNvPr>
          <p:cNvSpPr txBox="1">
            <a:spLocks/>
          </p:cNvSpPr>
          <p:nvPr/>
        </p:nvSpPr>
        <p:spPr>
          <a:xfrm>
            <a:off x="1" y="-6154"/>
            <a:ext cx="9098280" cy="62753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zh-CN" sz="2800" dirty="0"/>
              <a:t>Questions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00841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17C519C-DF0C-4279-A981-B28A18ECA887}"/>
              </a:ext>
            </a:extLst>
          </p:cNvPr>
          <p:cNvSpPr/>
          <p:nvPr/>
        </p:nvSpPr>
        <p:spPr>
          <a:xfrm>
            <a:off x="35495" y="411510"/>
            <a:ext cx="4314218" cy="3088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Dataset was gotten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from USDA website: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6 files in total;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 compiled from 2011 to 2017;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Each file contains 13 spreadsheets and at least 150       variables.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 attribute are grouped into assistance programs by    the government, Health Indicator attributes, number of   stores, local indicators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Faced with this huge dataset……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4E7331-ACEC-4185-8D7A-F2D3E6E442D4}"/>
              </a:ext>
            </a:extLst>
          </p:cNvPr>
          <p:cNvSpPr/>
          <p:nvPr/>
        </p:nvSpPr>
        <p:spPr>
          <a:xfrm>
            <a:off x="4571999" y="483518"/>
            <a:ext cx="4536505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Data was cleaned by: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Merging data of years that were similar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Eliminating missing data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Removing redundant variables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All the attributes in the year of 2012 are    chosen to create the new dataset because the data in 2012 is the most overlapped    one or were readily available.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476AA0-3872-48C3-B3B6-72D8E72DFB38}"/>
              </a:ext>
            </a:extLst>
          </p:cNvPr>
          <p:cNvSpPr/>
          <p:nvPr/>
        </p:nvSpPr>
        <p:spPr>
          <a:xfrm>
            <a:off x="4415458" y="0"/>
            <a:ext cx="45719" cy="51496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5B590AF-B4A2-414C-A1AC-737308215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0" b="14537"/>
          <a:stretch/>
        </p:blipFill>
        <p:spPr>
          <a:xfrm>
            <a:off x="51661" y="4299942"/>
            <a:ext cx="4298052" cy="792088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5E7BC503-BD2B-4AEC-9D80-55EAD5EF057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397710" cy="62753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2800" dirty="0">
                <a:sym typeface="Wingdings" panose="05000000000000000000" pitchFamily="2" charset="2"/>
              </a:rPr>
              <a:t>Dataset Introduction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B594E7D9-7BEC-486A-9794-B99FDC350957}"/>
              </a:ext>
            </a:extLst>
          </p:cNvPr>
          <p:cNvSpPr txBox="1">
            <a:spLocks/>
          </p:cNvSpPr>
          <p:nvPr/>
        </p:nvSpPr>
        <p:spPr>
          <a:xfrm>
            <a:off x="4547652" y="0"/>
            <a:ext cx="4397710" cy="62753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zh-CN" sz="2800" dirty="0"/>
              <a:t>Data Cleaning</a:t>
            </a:r>
            <a:endParaRPr lang="zh-CN" altLang="en-US" sz="2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15EEC44-DA1A-4C0C-AAED-2FB93A352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3907" y="5642893"/>
            <a:ext cx="8522217" cy="24699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11E3525-B8DF-4AFC-8EBA-38A3A5643E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1" r="1239"/>
          <a:stretch/>
        </p:blipFill>
        <p:spPr>
          <a:xfrm>
            <a:off x="87451" y="5310635"/>
            <a:ext cx="8335937" cy="35277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0945CA6-EB51-4407-AE76-979C75F5C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03560" y="5143500"/>
            <a:ext cx="2824663" cy="470549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7C86049-129C-4D44-8C7C-04D74985AB48}"/>
              </a:ext>
            </a:extLst>
          </p:cNvPr>
          <p:cNvSpPr txBox="1"/>
          <p:nvPr/>
        </p:nvSpPr>
        <p:spPr>
          <a:xfrm>
            <a:off x="8823960" y="58253"/>
            <a:ext cx="284052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9189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C8C69B8C-973D-4D3F-AD77-5124A0926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97710" cy="627534"/>
          </a:xfrm>
        </p:spPr>
        <p:txBody>
          <a:bodyPr/>
          <a:lstStyle/>
          <a:p>
            <a:pPr lvl="0"/>
            <a:r>
              <a:rPr lang="en-US" sz="2800" dirty="0">
                <a:sym typeface="Wingdings" panose="05000000000000000000" pitchFamily="2" charset="2"/>
              </a:rPr>
              <a:t>Updated Dataset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352787-4ED6-40AB-9426-00BCFBBDD469}"/>
              </a:ext>
            </a:extLst>
          </p:cNvPr>
          <p:cNvSpPr/>
          <p:nvPr/>
        </p:nvSpPr>
        <p:spPr>
          <a:xfrm>
            <a:off x="0" y="447412"/>
            <a:ext cx="86044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 new dataset contains: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22 attributes: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51 observations: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(all 51 states in the US)</a:t>
            </a:r>
          </a:p>
          <a:p>
            <a:pPr algn="just"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Faced with 4 potential dependent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variables,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 need to find the relationship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between DIAB and OBE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 people’s mind: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 person who has obesity has a high probability of having diabetes as the same time.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7A960D-46BF-4395-8811-8156E6D8E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47" y="447412"/>
            <a:ext cx="6041653" cy="41409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7439841-8DCE-4D0A-AA52-C85BC578107E}"/>
              </a:ext>
            </a:extLst>
          </p:cNvPr>
          <p:cNvSpPr txBox="1"/>
          <p:nvPr/>
        </p:nvSpPr>
        <p:spPr>
          <a:xfrm>
            <a:off x="8823960" y="58253"/>
            <a:ext cx="284052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4698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7579683E-78DB-474A-BDD6-796293F5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97710" cy="627534"/>
          </a:xfrm>
        </p:spPr>
        <p:txBody>
          <a:bodyPr/>
          <a:lstStyle/>
          <a:p>
            <a:pPr lvl="0" algn="ctr"/>
            <a:r>
              <a:rPr lang="en-US" sz="2800" dirty="0">
                <a:sym typeface="Wingdings" panose="05000000000000000000" pitchFamily="2" charset="2"/>
              </a:rPr>
              <a:t>Correlation </a:t>
            </a:r>
            <a:r>
              <a:rPr lang="en-US" sz="2800" dirty="0" err="1">
                <a:sym typeface="Wingdings" panose="05000000000000000000" pitchFamily="2" charset="2"/>
              </a:rPr>
              <a:t>Coeff</a:t>
            </a:r>
            <a:r>
              <a:rPr lang="en-US" sz="2800" dirty="0">
                <a:sym typeface="Wingdings" panose="05000000000000000000" pitchFamily="2" charset="2"/>
              </a:rPr>
              <a:t>. Matrix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7C7DA7-8DAC-4460-A725-DA001BA92102}"/>
              </a:ext>
            </a:extLst>
          </p:cNvPr>
          <p:cNvSpPr/>
          <p:nvPr/>
        </p:nvSpPr>
        <p:spPr>
          <a:xfrm>
            <a:off x="4415458" y="0"/>
            <a:ext cx="45719" cy="51496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5C5373E-AED8-4AD4-B689-B9C9E88988CC}"/>
              </a:ext>
            </a:extLst>
          </p:cNvPr>
          <p:cNvSpPr/>
          <p:nvPr/>
        </p:nvSpPr>
        <p:spPr>
          <a:xfrm>
            <a:off x="0" y="3874511"/>
            <a:ext cx="4397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This matrix will be used for: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Linear regression of DIAB and OBE;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PCA among all attributes before DIAB;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0CD9DCF-CB86-4C4F-90F2-848CD2A9393E}"/>
              </a:ext>
            </a:extLst>
          </p:cNvPr>
          <p:cNvSpPr/>
          <p:nvPr/>
        </p:nvSpPr>
        <p:spPr>
          <a:xfrm>
            <a:off x="4524646" y="4011910"/>
            <a:ext cx="4619354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DIAB and OBE are highly linearly correlated  based on either scatterplot, function or R^2    value. So,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DIAB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is chosen for further analyze.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7B03C4-00D6-4DC2-9133-C1C3C0B56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24"/>
          <a:stretch/>
        </p:blipFill>
        <p:spPr>
          <a:xfrm>
            <a:off x="4671008" y="3012539"/>
            <a:ext cx="3490262" cy="6362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9B417F4-C140-4337-87F4-042C87FDE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008" y="3648814"/>
            <a:ext cx="3711262" cy="4115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B13D1C-D2C8-4681-A6D9-48C395DEF2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r="12436"/>
          <a:stretch/>
        </p:blipFill>
        <p:spPr>
          <a:xfrm>
            <a:off x="398655" y="569139"/>
            <a:ext cx="3600400" cy="3336716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FB91D76A-8C68-4581-AE99-AF31BB4C405A}"/>
              </a:ext>
            </a:extLst>
          </p:cNvPr>
          <p:cNvSpPr txBox="1">
            <a:spLocks/>
          </p:cNvSpPr>
          <p:nvPr/>
        </p:nvSpPr>
        <p:spPr>
          <a:xfrm>
            <a:off x="4478925" y="-6154"/>
            <a:ext cx="4619355" cy="62753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zh-CN" sz="2800" dirty="0"/>
              <a:t>Linear Regression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7DFE2E-0AEF-4AF9-8436-853BAD0818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8" r="3756" b="3129"/>
          <a:stretch/>
        </p:blipFill>
        <p:spPr>
          <a:xfrm>
            <a:off x="4572000" y="555195"/>
            <a:ext cx="4410311" cy="252061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C55DEFE-DD20-490A-B690-A84F443A4440}"/>
              </a:ext>
            </a:extLst>
          </p:cNvPr>
          <p:cNvSpPr txBox="1"/>
          <p:nvPr/>
        </p:nvSpPr>
        <p:spPr>
          <a:xfrm>
            <a:off x="8823960" y="58253"/>
            <a:ext cx="284052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73543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6A40D79F-70B2-4263-947A-963C7E581B0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36603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2800" dirty="0">
                <a:sym typeface="Wingdings" panose="05000000000000000000" pitchFamily="2" charset="2"/>
              </a:rPr>
              <a:t>PCA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F0B2142-FBF0-4120-9BD4-E5D9AD7BBC33}"/>
              </a:ext>
            </a:extLst>
          </p:cNvPr>
          <p:cNvSpPr/>
          <p:nvPr/>
        </p:nvSpPr>
        <p:spPr>
          <a:xfrm>
            <a:off x="0" y="447412"/>
            <a:ext cx="9108504" cy="3739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Since PCA can reduce the dimension, we expect that PCA can help to reduce features;</a:t>
            </a:r>
          </a:p>
          <a:p>
            <a:pPr algn="just"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Choose the first two components as they occupy 96.3%, which is &gt;95%;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 screen plot and biplot of the current PCA model can be created.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B1F5AA-EF72-4F06-BFE8-5D0526E7C3F9}"/>
              </a:ext>
            </a:extLst>
          </p:cNvPr>
          <p:cNvGrpSpPr/>
          <p:nvPr/>
        </p:nvGrpSpPr>
        <p:grpSpPr>
          <a:xfrm>
            <a:off x="1230725" y="1059582"/>
            <a:ext cx="6682549" cy="1789302"/>
            <a:chOff x="323528" y="1419622"/>
            <a:chExt cx="6271803" cy="150127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AE61DB1-EF0F-4E52-AB00-38AAA3219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419622"/>
              <a:ext cx="6271803" cy="1501270"/>
            </a:xfrm>
            <a:prstGeom prst="rect">
              <a:avLst/>
            </a:prstGeom>
          </p:spPr>
        </p:pic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80E1123C-3651-45A1-9762-D0E67A32F39D}"/>
                </a:ext>
              </a:extLst>
            </p:cNvPr>
            <p:cNvSpPr/>
            <p:nvPr/>
          </p:nvSpPr>
          <p:spPr>
            <a:xfrm>
              <a:off x="1691680" y="1491630"/>
              <a:ext cx="1296144" cy="55552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55B8DBD-2668-45DE-956F-68191D4762E8}"/>
              </a:ext>
            </a:extLst>
          </p:cNvPr>
          <p:cNvSpPr txBox="1"/>
          <p:nvPr/>
        </p:nvSpPr>
        <p:spPr>
          <a:xfrm>
            <a:off x="8823960" y="58253"/>
            <a:ext cx="284052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45339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537C771-E4EE-4A4D-98D8-094DED8037DF}"/>
              </a:ext>
            </a:extLst>
          </p:cNvPr>
          <p:cNvSpPr/>
          <p:nvPr/>
        </p:nvSpPr>
        <p:spPr>
          <a:xfrm>
            <a:off x="0" y="325336"/>
            <a:ext cx="889248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 left graph shows how the variance of each component has.</a:t>
            </a:r>
          </a:p>
          <a:p>
            <a:pPr algn="just"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 right graph shows how each attribute contributes comp. 1 and 2;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PCA reduces the dimension and does a transformation, but it is difficult to interpret because it we can’t account for how each feature/attribute will affect our dependent variable DIAB.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Therefore, we make feature selection via STEPWISE regression;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CDF7B3E-E2A3-47D2-9228-6D385432BD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36603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2800" dirty="0">
                <a:sym typeface="Wingdings" panose="05000000000000000000" pitchFamily="2" charset="2"/>
              </a:rPr>
              <a:t>PCA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84B044-535C-40A3-B48E-D2D5CAAC44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6" t="6602" r="11396" b="2546"/>
          <a:stretch/>
        </p:blipFill>
        <p:spPr>
          <a:xfrm>
            <a:off x="5422012" y="710872"/>
            <a:ext cx="3326452" cy="33730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CC6C2D-F601-472C-A7C0-B7EBF97DB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0" r="7778" b="8699"/>
          <a:stretch/>
        </p:blipFill>
        <p:spPr>
          <a:xfrm>
            <a:off x="395536" y="882099"/>
            <a:ext cx="3888433" cy="292478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85F3A04-903D-4261-A6C0-D91E2715C0D2}"/>
              </a:ext>
            </a:extLst>
          </p:cNvPr>
          <p:cNvSpPr txBox="1"/>
          <p:nvPr/>
        </p:nvSpPr>
        <p:spPr>
          <a:xfrm>
            <a:off x="8823960" y="58253"/>
            <a:ext cx="284052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1343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810A1E2-4ECA-4697-8B6F-B4ED49D9E71F}"/>
              </a:ext>
            </a:extLst>
          </p:cNvPr>
          <p:cNvGrpSpPr/>
          <p:nvPr/>
        </p:nvGrpSpPr>
        <p:grpSpPr>
          <a:xfrm>
            <a:off x="117575" y="2139702"/>
            <a:ext cx="7347065" cy="2950586"/>
            <a:chOff x="1583668" y="1061323"/>
            <a:chExt cx="7347065" cy="295058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E0BB4E-8C77-4191-95FE-A56E389B8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955"/>
            <a:stretch/>
          </p:blipFill>
          <p:spPr>
            <a:xfrm>
              <a:off x="1763688" y="1061323"/>
              <a:ext cx="7167045" cy="646331"/>
            </a:xfrm>
            <a:prstGeom prst="rect">
              <a:avLst/>
            </a:prstGeom>
          </p:spPr>
        </p:pic>
        <p:sp>
          <p:nvSpPr>
            <p:cNvPr id="11" name="箭头: 下 10">
              <a:extLst>
                <a:ext uri="{FF2B5EF4-FFF2-40B4-BE49-F238E27FC236}">
                  <a16:creationId xmlns:a16="http://schemas.microsoft.com/office/drawing/2014/main" id="{E4FF72C7-D014-4A9C-893D-31BF8833CC6C}"/>
                </a:ext>
              </a:extLst>
            </p:cNvPr>
            <p:cNvSpPr/>
            <p:nvPr/>
          </p:nvSpPr>
          <p:spPr>
            <a:xfrm>
              <a:off x="1583668" y="1537120"/>
              <a:ext cx="360040" cy="52576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7C737D06-A50B-4760-AA96-DD6966084204}"/>
                </a:ext>
              </a:extLst>
            </p:cNvPr>
            <p:cNvGrpSpPr/>
            <p:nvPr/>
          </p:nvGrpSpPr>
          <p:grpSpPr>
            <a:xfrm>
              <a:off x="1619672" y="2146746"/>
              <a:ext cx="4464496" cy="1865163"/>
              <a:chOff x="1619672" y="2274739"/>
              <a:chExt cx="4536504" cy="1933575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8E8EFB56-9AB7-412E-A78F-8DC049791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3688" y="2274739"/>
                <a:ext cx="4248150" cy="1933575"/>
              </a:xfrm>
              <a:prstGeom prst="rect">
                <a:avLst/>
              </a:prstGeom>
            </p:spPr>
          </p:pic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C4F29F91-9D85-4ECC-86E0-21D19748140D}"/>
                  </a:ext>
                </a:extLst>
              </p:cNvPr>
              <p:cNvSpPr/>
              <p:nvPr/>
            </p:nvSpPr>
            <p:spPr>
              <a:xfrm>
                <a:off x="1619672" y="2274739"/>
                <a:ext cx="4536504" cy="36901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CE39704-69D8-4577-828B-FA5866A5C932}"/>
              </a:ext>
            </a:extLst>
          </p:cNvPr>
          <p:cNvGrpSpPr/>
          <p:nvPr/>
        </p:nvGrpSpPr>
        <p:grpSpPr>
          <a:xfrm>
            <a:off x="4860032" y="3363838"/>
            <a:ext cx="4180720" cy="1568541"/>
            <a:chOff x="4935127" y="3435847"/>
            <a:chExt cx="4180720" cy="156854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33B1686-B777-40B3-88DC-1D6A80B8B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5375" y="3435847"/>
              <a:ext cx="4142794" cy="1568541"/>
            </a:xfrm>
            <a:prstGeom prst="rect">
              <a:avLst/>
            </a:prstGeom>
          </p:spPr>
        </p:pic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25B747FD-C5AB-4434-BB10-4E28A208A3EA}"/>
                </a:ext>
              </a:extLst>
            </p:cNvPr>
            <p:cNvSpPr/>
            <p:nvPr/>
          </p:nvSpPr>
          <p:spPr>
            <a:xfrm>
              <a:off x="4935127" y="4648425"/>
              <a:ext cx="4180720" cy="35596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标题 1">
            <a:extLst>
              <a:ext uri="{FF2B5EF4-FFF2-40B4-BE49-F238E27FC236}">
                <a16:creationId xmlns:a16="http://schemas.microsoft.com/office/drawing/2014/main" id="{18FED961-58FF-47E0-99C5-8D580BC3A42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474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2800" dirty="0">
                <a:sym typeface="Wingdings" panose="05000000000000000000" pitchFamily="2" charset="2"/>
              </a:rPr>
              <a:t>Feature selecting via STEPWISE regression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405B463-6F93-47A1-99B1-9C71D8A7CCB6}"/>
              </a:ext>
            </a:extLst>
          </p:cNvPr>
          <p:cNvSpPr/>
          <p:nvPr/>
        </p:nvSpPr>
        <p:spPr>
          <a:xfrm>
            <a:off x="0" y="447412"/>
            <a:ext cx="8892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StepAIC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and ANOVA methods was used to select features;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Based on above two methods, the final model is: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DIAB ~ FM + FFR + GS + CS + SNAPAS + SNAPP + SBP + CAC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These 8 attributes is selected for the future analysis because it best describes DIAB.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89E96C-5714-43C2-9E63-E925146C6843}"/>
              </a:ext>
            </a:extLst>
          </p:cNvPr>
          <p:cNvSpPr txBox="1"/>
          <p:nvPr/>
        </p:nvSpPr>
        <p:spPr>
          <a:xfrm>
            <a:off x="8823960" y="58253"/>
            <a:ext cx="284052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03421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2825</TotalTime>
  <Words>1860</Words>
  <Application>Microsoft Macintosh PowerPoint</Application>
  <PresentationFormat>On-screen Show (16:9)</PresentationFormat>
  <Paragraphs>233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맑은 고딕</vt:lpstr>
      <vt:lpstr>Arial</vt:lpstr>
      <vt:lpstr>Calibri</vt:lpstr>
      <vt:lpstr>Cambria Math</vt:lpstr>
      <vt:lpstr>Lucida Console</vt:lpstr>
      <vt:lpstr>Times New Roman</vt:lpstr>
      <vt:lpstr>Wingdings</vt:lpstr>
      <vt:lpstr>Office Theme</vt:lpstr>
      <vt:lpstr>Custom Design</vt:lpstr>
      <vt:lpstr>PowerPoint Presentation</vt:lpstr>
      <vt:lpstr>Background</vt:lpstr>
      <vt:lpstr>PowerPoint Presentation</vt:lpstr>
      <vt:lpstr>PowerPoint Presentation</vt:lpstr>
      <vt:lpstr>Updated Dataset</vt:lpstr>
      <vt:lpstr>Correlation Coeff.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Classification: Support Vector Machine (SVM)</vt:lpstr>
      <vt:lpstr>Support Vector Machine (SVM)</vt:lpstr>
      <vt:lpstr>Population Forecast</vt:lpstr>
      <vt:lpstr>Time Series: Population Forecast</vt:lpstr>
      <vt:lpstr>Clustering</vt:lpstr>
      <vt:lpstr>K Means Clustering VS Hierarchical Clustering</vt:lpstr>
      <vt:lpstr>Conclusion to the clustering methods</vt:lpstr>
      <vt:lpstr>Conclusions</vt:lpstr>
      <vt:lpstr>Recommendation</vt:lpstr>
      <vt:lpstr>Thank you for  listening!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Yujie Pu</dc:creator>
  <cp:lastModifiedBy>squall6@sina.com</cp:lastModifiedBy>
  <cp:revision>164</cp:revision>
  <dcterms:created xsi:type="dcterms:W3CDTF">2019-03-12T03:32:22Z</dcterms:created>
  <dcterms:modified xsi:type="dcterms:W3CDTF">2019-05-05T06:06:17Z</dcterms:modified>
</cp:coreProperties>
</file>